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2" r:id="rId3"/>
    <p:sldId id="263" r:id="rId4"/>
    <p:sldId id="257" r:id="rId5"/>
    <p:sldId id="258" r:id="rId6"/>
    <p:sldId id="259" r:id="rId7"/>
    <p:sldId id="260" r:id="rId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130822-5ABB-46FA-8F73-95295153580E}" type="datetimeFigureOut">
              <a:rPr lang="cs-CZ" smtClean="0"/>
              <a:t>10.2.2014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560B-2389-4EDB-B862-E93C64DF694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888603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130822-5ABB-46FA-8F73-95295153580E}" type="datetimeFigureOut">
              <a:rPr lang="cs-CZ" smtClean="0"/>
              <a:t>10.2.2014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560B-2389-4EDB-B862-E93C64DF694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294345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130822-5ABB-46FA-8F73-95295153580E}" type="datetimeFigureOut">
              <a:rPr lang="cs-CZ" smtClean="0"/>
              <a:t>10.2.2014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560B-2389-4EDB-B862-E93C64DF694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743652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130822-5ABB-46FA-8F73-95295153580E}" type="datetimeFigureOut">
              <a:rPr lang="cs-CZ" smtClean="0"/>
              <a:t>10.2.2014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560B-2389-4EDB-B862-E93C64DF694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934237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130822-5ABB-46FA-8F73-95295153580E}" type="datetimeFigureOut">
              <a:rPr lang="cs-CZ" smtClean="0"/>
              <a:t>10.2.2014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560B-2389-4EDB-B862-E93C64DF694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622260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130822-5ABB-46FA-8F73-95295153580E}" type="datetimeFigureOut">
              <a:rPr lang="cs-CZ" smtClean="0"/>
              <a:t>10.2.2014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560B-2389-4EDB-B862-E93C64DF694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713945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130822-5ABB-46FA-8F73-95295153580E}" type="datetimeFigureOut">
              <a:rPr lang="cs-CZ" smtClean="0"/>
              <a:t>10.2.2014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560B-2389-4EDB-B862-E93C64DF694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487509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130822-5ABB-46FA-8F73-95295153580E}" type="datetimeFigureOut">
              <a:rPr lang="cs-CZ" smtClean="0"/>
              <a:t>10.2.2014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560B-2389-4EDB-B862-E93C64DF694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33624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130822-5ABB-46FA-8F73-95295153580E}" type="datetimeFigureOut">
              <a:rPr lang="cs-CZ" smtClean="0"/>
              <a:t>10.2.2014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560B-2389-4EDB-B862-E93C64DF694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540505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130822-5ABB-46FA-8F73-95295153580E}" type="datetimeFigureOut">
              <a:rPr lang="cs-CZ" smtClean="0"/>
              <a:t>10.2.2014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560B-2389-4EDB-B862-E93C64DF694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576096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130822-5ABB-46FA-8F73-95295153580E}" type="datetimeFigureOut">
              <a:rPr lang="cs-CZ" smtClean="0"/>
              <a:t>10.2.2014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560B-2389-4EDB-B862-E93C64DF694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49582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130822-5ABB-46FA-8F73-95295153580E}" type="datetimeFigureOut">
              <a:rPr lang="cs-CZ" smtClean="0"/>
              <a:t>10.2.2014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39560B-2389-4EDB-B862-E93C64DF694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821380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Nadpis 1"/>
          <p:cNvSpPr>
            <a:spLocks noGrp="1"/>
          </p:cNvSpPr>
          <p:nvPr>
            <p:ph type="ctrTitle"/>
          </p:nvPr>
        </p:nvSpPr>
        <p:spPr>
          <a:xfrm>
            <a:off x="684213" y="908050"/>
            <a:ext cx="7772400" cy="1470025"/>
          </a:xfrm>
        </p:spPr>
        <p:txBody>
          <a:bodyPr/>
          <a:lstStyle/>
          <a:p>
            <a:pPr eaLnBrk="1" hangingPunct="1"/>
            <a:r>
              <a:rPr lang="cs-CZ" altLang="cs-CZ" smtClean="0"/>
              <a:t>P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cs-CZ" dirty="0" smtClean="0"/>
          </a:p>
        </p:txBody>
      </p:sp>
      <p:pic>
        <p:nvPicPr>
          <p:cNvPr id="2052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80513" cy="2492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3175"/>
            <a:ext cx="9144000" cy="6672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12523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Nadpis 1"/>
          <p:cNvSpPr>
            <a:spLocks noGrp="1"/>
          </p:cNvSpPr>
          <p:nvPr>
            <p:ph type="ctrTitle"/>
          </p:nvPr>
        </p:nvSpPr>
        <p:spPr>
          <a:xfrm>
            <a:off x="684213" y="908050"/>
            <a:ext cx="7772400" cy="1470025"/>
          </a:xfrm>
        </p:spPr>
        <p:txBody>
          <a:bodyPr/>
          <a:lstStyle/>
          <a:p>
            <a:pPr eaLnBrk="1" hangingPunct="1"/>
            <a:r>
              <a:rPr lang="cs-CZ" altLang="cs-CZ" smtClean="0"/>
              <a:t>P</a:t>
            </a:r>
          </a:p>
        </p:txBody>
      </p:sp>
      <p:sp>
        <p:nvSpPr>
          <p:cNvPr id="3075" name="Podnadpis 2"/>
          <p:cNvSpPr>
            <a:spLocks noGrp="1"/>
          </p:cNvSpPr>
          <p:nvPr>
            <p:ph type="subTitle" idx="1"/>
          </p:nvPr>
        </p:nvSpPr>
        <p:spPr>
          <a:xfrm>
            <a:off x="1371600" y="3141663"/>
            <a:ext cx="6400800" cy="2808287"/>
          </a:xfrm>
        </p:spPr>
        <p:txBody>
          <a:bodyPr/>
          <a:lstStyle/>
          <a:p>
            <a:pPr marL="514350" indent="-514350" eaLnBrk="1" hangingPunct="1"/>
            <a:r>
              <a:rPr lang="cs-CZ" altLang="cs-CZ" sz="280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Cílem projektu je na základě zkušeností zahraničních partnerů a odborných znalostí našich expertů připravit inovativní vzdělávací program </a:t>
            </a:r>
            <a:r>
              <a:rPr lang="cs-CZ" altLang="cs-CZ" sz="2800" u="sng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Asistent v předškolní péči</a:t>
            </a:r>
            <a:r>
              <a:rPr lang="cs-CZ" altLang="cs-CZ" sz="280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. </a:t>
            </a:r>
          </a:p>
        </p:txBody>
      </p:sp>
      <p:pic>
        <p:nvPicPr>
          <p:cNvPr id="3076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80513" cy="2492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Obrázek 9" descr="loga ZZ EU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4163" y="6237288"/>
            <a:ext cx="3559175" cy="358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63265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1"/>
          <p:cNvSpPr>
            <a:spLocks noGrp="1"/>
          </p:cNvSpPr>
          <p:nvPr>
            <p:ph type="ctrTitle"/>
          </p:nvPr>
        </p:nvSpPr>
        <p:spPr>
          <a:xfrm>
            <a:off x="684213" y="908050"/>
            <a:ext cx="7772400" cy="1470025"/>
          </a:xfrm>
        </p:spPr>
        <p:txBody>
          <a:bodyPr/>
          <a:lstStyle/>
          <a:p>
            <a:pPr eaLnBrk="1" hangingPunct="1"/>
            <a:r>
              <a:rPr lang="cs-CZ" altLang="cs-CZ" smtClean="0"/>
              <a:t>P</a:t>
            </a:r>
          </a:p>
        </p:txBody>
      </p:sp>
      <p:sp>
        <p:nvSpPr>
          <p:cNvPr id="4099" name="Podnadpis 2"/>
          <p:cNvSpPr>
            <a:spLocks noGrp="1"/>
          </p:cNvSpPr>
          <p:nvPr>
            <p:ph type="subTitle" idx="1"/>
          </p:nvPr>
        </p:nvSpPr>
        <p:spPr>
          <a:xfrm>
            <a:off x="611188" y="2420938"/>
            <a:ext cx="7705725" cy="3671887"/>
          </a:xfrm>
        </p:spPr>
        <p:txBody>
          <a:bodyPr/>
          <a:lstStyle/>
          <a:p>
            <a:pPr marL="514350" indent="-514350" algn="l" eaLnBrk="1" hangingPunct="1">
              <a:buFont typeface="Arial" charset="0"/>
              <a:buChar char="•"/>
            </a:pPr>
            <a:r>
              <a:rPr lang="cs-CZ" altLang="cs-CZ" sz="20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Příjemce dotace: </a:t>
            </a:r>
            <a:r>
              <a:rPr lang="cs-CZ" altLang="cs-CZ" sz="2000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Zdravotnické zařízení městské části Praha 4 </a:t>
            </a:r>
            <a:r>
              <a:rPr lang="cs-CZ" altLang="cs-CZ" sz="2000" u="sng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www.zzpraha4.cz</a:t>
            </a:r>
          </a:p>
          <a:p>
            <a:pPr marL="514350" indent="-514350" algn="l" eaLnBrk="1" hangingPunct="1">
              <a:buFont typeface="Arial" charset="0"/>
              <a:buChar char="•"/>
            </a:pPr>
            <a:r>
              <a:rPr lang="cs-CZ" altLang="cs-CZ" sz="2000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Mezinárodní projekt</a:t>
            </a:r>
          </a:p>
          <a:p>
            <a:pPr marL="514350" indent="-514350" algn="l" eaLnBrk="1" hangingPunct="1">
              <a:buFont typeface="Arial" charset="0"/>
              <a:buChar char="•"/>
            </a:pPr>
            <a:r>
              <a:rPr lang="cs-CZ" altLang="cs-CZ" sz="2000" u="sng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4 zahraniční partneři:</a:t>
            </a:r>
          </a:p>
          <a:p>
            <a:pPr marL="971550" lvl="1" indent="-514350" algn="l" eaLnBrk="1" hangingPunct="1">
              <a:buFont typeface="Arial" charset="0"/>
              <a:buChar char="•"/>
            </a:pPr>
            <a:r>
              <a:rPr lang="cs-CZ" altLang="cs-CZ" sz="2000" dirty="0" err="1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PISCESwm</a:t>
            </a:r>
            <a:r>
              <a:rPr lang="cs-CZ" altLang="cs-CZ" sz="2000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– </a:t>
            </a:r>
            <a:r>
              <a:rPr lang="cs-CZ" altLang="cs-CZ" sz="2000" dirty="0" err="1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Brirmingaham</a:t>
            </a:r>
            <a:r>
              <a:rPr lang="cs-CZ" altLang="cs-CZ" sz="2000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, Velká Británie</a:t>
            </a:r>
          </a:p>
          <a:p>
            <a:pPr marL="971550" lvl="1" indent="-514350" algn="l">
              <a:buFont typeface="Arial" charset="0"/>
              <a:buChar char="•"/>
            </a:pPr>
            <a:r>
              <a:rPr lang="cs-CZ" sz="2000" dirty="0" err="1">
                <a:solidFill>
                  <a:schemeClr val="tx1"/>
                </a:solidFill>
              </a:rPr>
              <a:t>Fundación</a:t>
            </a:r>
            <a:r>
              <a:rPr lang="cs-CZ" sz="2000" dirty="0">
                <a:solidFill>
                  <a:schemeClr val="tx1"/>
                </a:solidFill>
              </a:rPr>
              <a:t> Federico </a:t>
            </a:r>
            <a:r>
              <a:rPr lang="cs-CZ" sz="2000" dirty="0" err="1" smtClean="0">
                <a:solidFill>
                  <a:schemeClr val="tx1"/>
                </a:solidFill>
              </a:rPr>
              <a:t>Ozanam</a:t>
            </a:r>
            <a:r>
              <a:rPr lang="cs-CZ" sz="2000" dirty="0" smtClean="0">
                <a:solidFill>
                  <a:schemeClr val="tx1"/>
                </a:solidFill>
              </a:rPr>
              <a:t> – Zaragoza, Španělsko</a:t>
            </a:r>
            <a:endParaRPr lang="cs-CZ" altLang="cs-CZ" sz="2000" dirty="0" smtClean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  <a:p>
            <a:pPr marL="971550" lvl="1" indent="-514350" algn="l" eaLnBrk="1" hangingPunct="1">
              <a:buFont typeface="Arial" charset="0"/>
              <a:buChar char="•"/>
            </a:pPr>
            <a:r>
              <a:rPr lang="cs-CZ" altLang="cs-CZ" sz="2000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ISL </a:t>
            </a:r>
            <a:r>
              <a:rPr lang="cs-CZ" altLang="cs-CZ" sz="2000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– </a:t>
            </a:r>
            <a:r>
              <a:rPr lang="cs-CZ" altLang="cs-CZ" sz="2000" dirty="0" err="1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Leikskolinn</a:t>
            </a:r>
            <a:r>
              <a:rPr lang="cs-CZ" altLang="cs-CZ" sz="2000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</a:t>
            </a:r>
            <a:r>
              <a:rPr lang="cs-CZ" altLang="cs-CZ" sz="2000" dirty="0" err="1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Solborg</a:t>
            </a:r>
            <a:r>
              <a:rPr lang="cs-CZ" altLang="cs-CZ" sz="2000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, Island</a:t>
            </a:r>
          </a:p>
          <a:p>
            <a:pPr marL="971550" lvl="1" indent="-514350" algn="l" eaLnBrk="1" hangingPunct="1">
              <a:buFont typeface="Arial" charset="0"/>
              <a:buChar char="•"/>
            </a:pPr>
            <a:r>
              <a:rPr lang="cs-CZ" altLang="cs-CZ" sz="2000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IRZL – Lublin, Polsko</a:t>
            </a:r>
          </a:p>
          <a:p>
            <a:pPr marL="514350" indent="-514350" algn="l" eaLnBrk="1" hangingPunct="1">
              <a:buFont typeface="Arial" charset="0"/>
              <a:buChar char="•"/>
            </a:pPr>
            <a:r>
              <a:rPr lang="cs-CZ" altLang="cs-CZ" sz="2000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Doba trvání projektu: 24 měsíců (prosinec 2012 - listopad 2014</a:t>
            </a:r>
            <a:r>
              <a:rPr lang="cs-CZ" altLang="cs-CZ" sz="2000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)</a:t>
            </a:r>
            <a:endParaRPr lang="cs-CZ" altLang="cs-CZ" sz="2800" dirty="0" smtClean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4100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80513" cy="2492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Obrázek 9" descr="loga ZZ EU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4163" y="6237288"/>
            <a:ext cx="3559175" cy="358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66297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dpis 1"/>
          <p:cNvSpPr>
            <a:spLocks noGrp="1"/>
          </p:cNvSpPr>
          <p:nvPr>
            <p:ph type="ctrTitle"/>
          </p:nvPr>
        </p:nvSpPr>
        <p:spPr>
          <a:xfrm>
            <a:off x="684213" y="908050"/>
            <a:ext cx="7772400" cy="1470025"/>
          </a:xfrm>
        </p:spPr>
        <p:txBody>
          <a:bodyPr/>
          <a:lstStyle/>
          <a:p>
            <a:pPr eaLnBrk="1" hangingPunct="1"/>
            <a:r>
              <a:rPr lang="cs-CZ" altLang="cs-CZ" smtClean="0"/>
              <a:t>P</a:t>
            </a:r>
          </a:p>
        </p:txBody>
      </p:sp>
      <p:sp>
        <p:nvSpPr>
          <p:cNvPr id="5123" name="Podnadpis 2"/>
          <p:cNvSpPr>
            <a:spLocks noGrp="1"/>
          </p:cNvSpPr>
          <p:nvPr>
            <p:ph type="subTitle" idx="1"/>
          </p:nvPr>
        </p:nvSpPr>
        <p:spPr>
          <a:xfrm>
            <a:off x="611188" y="2420938"/>
            <a:ext cx="7705725" cy="3671887"/>
          </a:xfrm>
        </p:spPr>
        <p:txBody>
          <a:bodyPr/>
          <a:lstStyle/>
          <a:p>
            <a:pPr marL="514350" indent="-514350" algn="l" eaLnBrk="1" hangingPunct="1">
              <a:buFont typeface="Arial" charset="0"/>
              <a:buChar char="•"/>
            </a:pPr>
            <a:r>
              <a:rPr lang="cs-CZ" altLang="cs-CZ" sz="240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Práce a inkluze starších osob na trh práce / formou asistentů, pečovatelů </a:t>
            </a:r>
          </a:p>
          <a:p>
            <a:pPr marL="514350" indent="-514350" algn="l" eaLnBrk="1" hangingPunct="1">
              <a:buFont typeface="Arial" charset="0"/>
              <a:buChar char="•"/>
            </a:pPr>
            <a:r>
              <a:rPr lang="cs-CZ" altLang="cs-CZ" sz="240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Metodika vzdělávání, maximální dopad na vzdělávané</a:t>
            </a:r>
          </a:p>
          <a:p>
            <a:pPr marL="514350" indent="-514350" algn="l" eaLnBrk="1" hangingPunct="1">
              <a:buFont typeface="Arial" charset="0"/>
              <a:buChar char="•"/>
            </a:pPr>
            <a:r>
              <a:rPr lang="cs-CZ" altLang="cs-CZ" sz="240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Vzájemná výpomoc rodičů, flexibilní varianty předškolní péče, program asistentů v předškolní péči</a:t>
            </a:r>
          </a:p>
          <a:p>
            <a:pPr marL="514350" indent="-514350" algn="l" eaLnBrk="1" hangingPunct="1">
              <a:buFont typeface="Arial" charset="0"/>
              <a:buChar char="•"/>
            </a:pPr>
            <a:r>
              <a:rPr lang="cs-CZ" altLang="cs-CZ" sz="240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Vzdělávání dospělých, nastavení vzdělávacího programu</a:t>
            </a:r>
          </a:p>
          <a:p>
            <a:pPr marL="514350" indent="-514350" eaLnBrk="1" hangingPunct="1">
              <a:buFont typeface="Arial" charset="0"/>
              <a:buChar char="•"/>
            </a:pPr>
            <a:endParaRPr lang="cs-CZ" altLang="cs-CZ" sz="2800" smtClean="0">
              <a:solidFill>
                <a:schemeClr val="tx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512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80513" cy="2492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Obrázek 9" descr="loga ZZ EU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4163" y="6237288"/>
            <a:ext cx="3559175" cy="358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20579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Nadpis 1"/>
          <p:cNvSpPr>
            <a:spLocks noGrp="1"/>
          </p:cNvSpPr>
          <p:nvPr>
            <p:ph type="ctrTitle"/>
          </p:nvPr>
        </p:nvSpPr>
        <p:spPr>
          <a:xfrm>
            <a:off x="684213" y="908050"/>
            <a:ext cx="7772400" cy="1470025"/>
          </a:xfrm>
        </p:spPr>
        <p:txBody>
          <a:bodyPr/>
          <a:lstStyle/>
          <a:p>
            <a:pPr eaLnBrk="1" hangingPunct="1"/>
            <a:r>
              <a:rPr lang="cs-CZ" altLang="cs-CZ" smtClean="0"/>
              <a:t>P</a:t>
            </a:r>
          </a:p>
        </p:txBody>
      </p:sp>
      <p:sp>
        <p:nvSpPr>
          <p:cNvPr id="6147" name="Podnadpis 2"/>
          <p:cNvSpPr>
            <a:spLocks noGrp="1"/>
          </p:cNvSpPr>
          <p:nvPr>
            <p:ph type="subTitle" idx="1"/>
          </p:nvPr>
        </p:nvSpPr>
        <p:spPr>
          <a:xfrm>
            <a:off x="611188" y="2420938"/>
            <a:ext cx="8137525" cy="4176712"/>
          </a:xfrm>
        </p:spPr>
        <p:txBody>
          <a:bodyPr/>
          <a:lstStyle/>
          <a:p>
            <a:pPr marL="514350" indent="-514350" algn="l" eaLnBrk="1" hangingPunct="1"/>
            <a:r>
              <a:rPr lang="cs-CZ" altLang="cs-CZ" sz="2400" u="sng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Klíčové aktivity: </a:t>
            </a:r>
          </a:p>
          <a:p>
            <a:pPr marL="514350" indent="-514350" algn="l" eaLnBrk="1" hangingPunct="1">
              <a:buFont typeface="Arial" charset="0"/>
              <a:buAutoNum type="arabicPeriod"/>
            </a:pPr>
            <a:r>
              <a:rPr lang="cs-CZ" altLang="cs-CZ" sz="240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Přenos zkušeností a know-how</a:t>
            </a:r>
          </a:p>
          <a:p>
            <a:pPr marL="514350" indent="-514350" algn="l" eaLnBrk="1" hangingPunct="1">
              <a:buFont typeface="Arial" charset="0"/>
              <a:buAutoNum type="arabicPeriod"/>
            </a:pPr>
            <a:r>
              <a:rPr lang="cs-CZ" altLang="cs-CZ" sz="240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Vývoj vzdělávacího Programu „Asistentka v předškolní péči“</a:t>
            </a:r>
          </a:p>
          <a:p>
            <a:pPr marL="514350" indent="-514350" algn="l" eaLnBrk="1" hangingPunct="1">
              <a:buFont typeface="Arial" charset="0"/>
              <a:buAutoNum type="arabicPeriod"/>
            </a:pPr>
            <a:r>
              <a:rPr lang="cs-CZ" altLang="cs-CZ" sz="240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Pilotáž – teoretická a praktická příprava 30 osob</a:t>
            </a:r>
          </a:p>
          <a:p>
            <a:pPr marL="514350" indent="-514350" algn="l" eaLnBrk="1" hangingPunct="1">
              <a:buFont typeface="Arial" charset="0"/>
              <a:buAutoNum type="arabicPeriod"/>
            </a:pPr>
            <a:r>
              <a:rPr lang="cs-CZ" altLang="cs-CZ" sz="240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Šíření výstupů projektu</a:t>
            </a:r>
          </a:p>
          <a:p>
            <a:pPr marL="514350" indent="-514350" algn="l" eaLnBrk="1" hangingPunct="1">
              <a:buFont typeface="Arial" charset="0"/>
              <a:buAutoNum type="arabicPeriod"/>
            </a:pPr>
            <a:r>
              <a:rPr lang="cs-CZ" altLang="cs-CZ" sz="240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Publicita</a:t>
            </a:r>
          </a:p>
          <a:p>
            <a:pPr marL="514350" indent="-514350" algn="l" eaLnBrk="1" hangingPunct="1">
              <a:buFont typeface="Arial" charset="0"/>
              <a:buAutoNum type="arabicPeriod"/>
            </a:pPr>
            <a:r>
              <a:rPr lang="cs-CZ" altLang="cs-CZ" sz="240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Spolupráce s Úřadem práce</a:t>
            </a:r>
          </a:p>
          <a:p>
            <a:pPr marL="514350" indent="-514350" eaLnBrk="1" hangingPunct="1">
              <a:buFont typeface="Arial" charset="0"/>
              <a:buAutoNum type="arabicPeriod"/>
            </a:pPr>
            <a:endParaRPr lang="cs-CZ" altLang="cs-CZ" sz="2800" smtClean="0">
              <a:solidFill>
                <a:srgbClr val="898989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6148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80513" cy="2492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Obrázek 9" descr="loga ZZ EU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4163" y="6237288"/>
            <a:ext cx="3559175" cy="358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87726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Nadpis 1"/>
          <p:cNvSpPr>
            <a:spLocks noGrp="1"/>
          </p:cNvSpPr>
          <p:nvPr>
            <p:ph type="ctrTitle"/>
          </p:nvPr>
        </p:nvSpPr>
        <p:spPr>
          <a:xfrm>
            <a:off x="684213" y="908050"/>
            <a:ext cx="7772400" cy="1470025"/>
          </a:xfrm>
        </p:spPr>
        <p:txBody>
          <a:bodyPr/>
          <a:lstStyle/>
          <a:p>
            <a:pPr eaLnBrk="1" hangingPunct="1"/>
            <a:r>
              <a:rPr lang="cs-CZ" altLang="cs-CZ" smtClean="0"/>
              <a:t>P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11188" y="2420938"/>
            <a:ext cx="8137525" cy="4176712"/>
          </a:xfrm>
        </p:spPr>
        <p:txBody>
          <a:bodyPr rtlCol="0">
            <a:noAutofit/>
          </a:bodyPr>
          <a:lstStyle/>
          <a:p>
            <a:pPr>
              <a:defRPr/>
            </a:pPr>
            <a:r>
              <a:rPr lang="cs-CZ" sz="2800" u="sng" dirty="0" smtClean="0">
                <a:solidFill>
                  <a:schemeClr val="tx1"/>
                </a:solidFill>
              </a:rPr>
              <a:t>Termíny dalších setkání: </a:t>
            </a:r>
            <a:endParaRPr lang="cs-CZ" sz="2800" u="sng" dirty="0" smtClean="0">
              <a:solidFill>
                <a:schemeClr val="tx1"/>
              </a:solidFill>
            </a:endParaRPr>
          </a:p>
          <a:p>
            <a:pPr>
              <a:defRPr/>
            </a:pPr>
            <a:endParaRPr lang="cs-CZ" sz="2800" dirty="0" smtClean="0">
              <a:solidFill>
                <a:schemeClr val="tx1"/>
              </a:solidFill>
            </a:endParaRPr>
          </a:p>
          <a:p>
            <a:pPr algn="l">
              <a:buFont typeface="Arial" pitchFamily="34" charset="0"/>
              <a:buChar char="•"/>
              <a:defRPr/>
            </a:pPr>
            <a:r>
              <a:rPr lang="cs-CZ" sz="2400" dirty="0" smtClean="0">
                <a:solidFill>
                  <a:schemeClr val="tx1"/>
                </a:solidFill>
              </a:rPr>
              <a:t>Diseminační </a:t>
            </a:r>
            <a:r>
              <a:rPr lang="cs-CZ" sz="2400" dirty="0" smtClean="0">
                <a:solidFill>
                  <a:schemeClr val="tx1"/>
                </a:solidFill>
              </a:rPr>
              <a:t>seminář - 15.5.2014 (čtvrtek) – 25 osob</a:t>
            </a:r>
          </a:p>
          <a:p>
            <a:pPr algn="l">
              <a:buFont typeface="Arial" pitchFamily="34" charset="0"/>
              <a:buChar char="•"/>
              <a:defRPr/>
            </a:pPr>
            <a:r>
              <a:rPr lang="cs-CZ" sz="2400" dirty="0" smtClean="0">
                <a:solidFill>
                  <a:schemeClr val="tx1"/>
                </a:solidFill>
              </a:rPr>
              <a:t>Závěrečná </a:t>
            </a:r>
            <a:r>
              <a:rPr lang="cs-CZ" sz="2400" dirty="0" smtClean="0">
                <a:solidFill>
                  <a:schemeClr val="tx1"/>
                </a:solidFill>
              </a:rPr>
              <a:t>konference </a:t>
            </a:r>
            <a:r>
              <a:rPr lang="cs-CZ" sz="2400" dirty="0">
                <a:solidFill>
                  <a:schemeClr val="tx1"/>
                </a:solidFill>
              </a:rPr>
              <a:t>9</a:t>
            </a:r>
            <a:r>
              <a:rPr lang="cs-CZ" sz="2400" dirty="0" smtClean="0">
                <a:solidFill>
                  <a:schemeClr val="tx1"/>
                </a:solidFill>
              </a:rPr>
              <a:t>.10.2014 </a:t>
            </a:r>
            <a:r>
              <a:rPr lang="cs-CZ" sz="2400" dirty="0" smtClean="0">
                <a:solidFill>
                  <a:schemeClr val="tx1"/>
                </a:solidFill>
              </a:rPr>
              <a:t>(čtvrtek) – 70 osob</a:t>
            </a:r>
          </a:p>
          <a:p>
            <a:pPr marL="514350" indent="-514350" eaLnBrk="1" fontAlgn="auto" hangingPunct="1">
              <a:spcAft>
                <a:spcPts val="0"/>
              </a:spcAft>
              <a:buFont typeface="Arial" charset="0"/>
              <a:buAutoNum type="arabicPeriod"/>
              <a:defRPr/>
            </a:pPr>
            <a:endParaRPr lang="cs-CZ" sz="28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7172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80513" cy="2492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Obrázek 9" descr="loga ZZ EU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4163" y="6237288"/>
            <a:ext cx="3559175" cy="358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20376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Nadpis 1"/>
          <p:cNvSpPr>
            <a:spLocks noGrp="1"/>
          </p:cNvSpPr>
          <p:nvPr>
            <p:ph type="ctrTitle"/>
          </p:nvPr>
        </p:nvSpPr>
        <p:spPr>
          <a:xfrm>
            <a:off x="684213" y="908050"/>
            <a:ext cx="7772400" cy="1470025"/>
          </a:xfrm>
        </p:spPr>
        <p:txBody>
          <a:bodyPr/>
          <a:lstStyle/>
          <a:p>
            <a:pPr eaLnBrk="1" hangingPunct="1"/>
            <a:r>
              <a:rPr lang="cs-CZ" altLang="cs-CZ" smtClean="0"/>
              <a:t>P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11188" y="2205038"/>
            <a:ext cx="8137525" cy="4824412"/>
          </a:xfrm>
        </p:spPr>
        <p:txBody>
          <a:bodyPr rtlCol="0">
            <a:noAutofit/>
          </a:bodyPr>
          <a:lstStyle/>
          <a:p>
            <a:pPr>
              <a:defRPr/>
            </a:pPr>
            <a:r>
              <a:rPr lang="cs-CZ" sz="2800" u="sng" dirty="0" smtClean="0">
                <a:solidFill>
                  <a:schemeClr val="tx1"/>
                </a:solidFill>
              </a:rPr>
              <a:t>Cílová skupina: </a:t>
            </a:r>
          </a:p>
          <a:p>
            <a:pPr marL="514350" indent="-514350" algn="l">
              <a:buFont typeface="Arial" charset="0"/>
              <a:buAutoNum type="arabicPeriod"/>
              <a:defRPr/>
            </a:pPr>
            <a:r>
              <a:rPr lang="cs-CZ" sz="2400" dirty="0" smtClean="0">
                <a:solidFill>
                  <a:schemeClr val="tx1"/>
                </a:solidFill>
              </a:rPr>
              <a:t>Osoby znevýhodněné na trhu práce (ženy vracející se po mateřské dovolené zpět do zaměstnání a ženy 50</a:t>
            </a:r>
            <a:r>
              <a:rPr lang="cs-CZ" sz="2400" dirty="0" smtClean="0">
                <a:solidFill>
                  <a:schemeClr val="tx1"/>
                </a:solidFill>
              </a:rPr>
              <a:t>+)</a:t>
            </a:r>
          </a:p>
          <a:p>
            <a:pPr marL="514350" indent="-514350" algn="l">
              <a:buAutoNum type="alphaLcPeriod"/>
              <a:defRPr/>
            </a:pPr>
            <a:r>
              <a:rPr lang="cs-CZ" sz="2400" dirty="0" smtClean="0">
                <a:solidFill>
                  <a:schemeClr val="tx1"/>
                </a:solidFill>
              </a:rPr>
              <a:t>Specifické </a:t>
            </a:r>
            <a:r>
              <a:rPr lang="cs-CZ" sz="2400" dirty="0" smtClean="0">
                <a:solidFill>
                  <a:schemeClr val="tx1"/>
                </a:solidFill>
              </a:rPr>
              <a:t>pracovní </a:t>
            </a:r>
            <a:r>
              <a:rPr lang="cs-CZ" sz="2400" dirty="0" smtClean="0">
                <a:solidFill>
                  <a:schemeClr val="tx1"/>
                </a:solidFill>
              </a:rPr>
              <a:t>úvazky</a:t>
            </a:r>
          </a:p>
          <a:p>
            <a:pPr marL="514350" indent="-514350" algn="l">
              <a:buAutoNum type="alphaLcPeriod"/>
              <a:defRPr/>
            </a:pPr>
            <a:r>
              <a:rPr lang="cs-CZ" sz="2400" dirty="0" smtClean="0">
                <a:solidFill>
                  <a:schemeClr val="tx1"/>
                </a:solidFill>
              </a:rPr>
              <a:t>Možnosti rekvalifikace</a:t>
            </a:r>
          </a:p>
          <a:p>
            <a:pPr marL="514350" indent="-514350" algn="l">
              <a:buAutoNum type="alphaLcPeriod"/>
              <a:defRPr/>
            </a:pPr>
            <a:r>
              <a:rPr lang="cs-CZ" sz="2400" dirty="0" smtClean="0">
                <a:solidFill>
                  <a:schemeClr val="tx1"/>
                </a:solidFill>
              </a:rPr>
              <a:t>Nové </a:t>
            </a:r>
            <a:r>
              <a:rPr lang="cs-CZ" sz="2400" dirty="0" smtClean="0">
                <a:solidFill>
                  <a:schemeClr val="tx1"/>
                </a:solidFill>
              </a:rPr>
              <a:t>profesní výzvy</a:t>
            </a:r>
          </a:p>
          <a:p>
            <a:pPr marL="514350" indent="-514350" algn="l">
              <a:buAutoNum type="arabicPeriod" startAt="2"/>
              <a:defRPr/>
            </a:pPr>
            <a:r>
              <a:rPr lang="cs-CZ" sz="2400" dirty="0" smtClean="0">
                <a:solidFill>
                  <a:schemeClr val="tx1"/>
                </a:solidFill>
              </a:rPr>
              <a:t>30 </a:t>
            </a:r>
            <a:r>
              <a:rPr lang="cs-CZ" sz="2400" dirty="0" smtClean="0">
                <a:solidFill>
                  <a:schemeClr val="tx1"/>
                </a:solidFill>
              </a:rPr>
              <a:t>osob získá proškolení v rámci Programu „Asistentka v předškolní péči</a:t>
            </a:r>
            <a:r>
              <a:rPr lang="cs-CZ" sz="2400" dirty="0" smtClean="0">
                <a:solidFill>
                  <a:schemeClr val="tx1"/>
                </a:solidFill>
              </a:rPr>
              <a:t>“</a:t>
            </a:r>
          </a:p>
          <a:p>
            <a:pPr marL="514350" indent="-514350" algn="l">
              <a:buAutoNum type="arabicPeriod" startAt="2"/>
              <a:defRPr/>
            </a:pPr>
            <a:r>
              <a:rPr lang="cs-CZ" sz="2400" dirty="0" smtClean="0">
                <a:solidFill>
                  <a:schemeClr val="tx1"/>
                </a:solidFill>
              </a:rPr>
              <a:t>Poskytovatelé a zřizovatelé předškolní péče</a:t>
            </a:r>
          </a:p>
          <a:p>
            <a:pPr algn="l">
              <a:defRPr/>
            </a:pPr>
            <a:endParaRPr lang="cs-CZ" sz="2600" dirty="0" smtClean="0">
              <a:solidFill>
                <a:schemeClr val="tx1"/>
              </a:solidFill>
            </a:endParaRPr>
          </a:p>
          <a:p>
            <a:pPr marL="514350" indent="-514350" eaLnBrk="1" fontAlgn="auto" hangingPunct="1">
              <a:spcAft>
                <a:spcPts val="0"/>
              </a:spcAft>
              <a:buFont typeface="Arial" charset="0"/>
              <a:buAutoNum type="arabicPeriod"/>
              <a:defRPr/>
            </a:pPr>
            <a:endParaRPr lang="cs-CZ" sz="28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8196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80513" cy="2205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Obrázek 9" descr="loga ZZ EU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4163" y="6237288"/>
            <a:ext cx="3559175" cy="358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4988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225</Words>
  <Application>Microsoft Office PowerPoint</Application>
  <PresentationFormat>Předvádění na obrazovce (4:3)</PresentationFormat>
  <Paragraphs>38</Paragraphs>
  <Slides>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8" baseType="lpstr">
      <vt:lpstr>Motiv systému Office</vt:lpstr>
      <vt:lpstr>P</vt:lpstr>
      <vt:lpstr>P</vt:lpstr>
      <vt:lpstr>P</vt:lpstr>
      <vt:lpstr>P</vt:lpstr>
      <vt:lpstr>P</vt:lpstr>
      <vt:lpstr>P</vt:lpstr>
      <vt:lpstr>P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</dc:title>
  <dc:creator>Hrklova</dc:creator>
  <cp:lastModifiedBy>Hrklova</cp:lastModifiedBy>
  <cp:revision>2</cp:revision>
  <dcterms:created xsi:type="dcterms:W3CDTF">2014-02-10T13:37:15Z</dcterms:created>
  <dcterms:modified xsi:type="dcterms:W3CDTF">2014-02-10T13:50:05Z</dcterms:modified>
</cp:coreProperties>
</file>