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9" r:id="rId4"/>
    <p:sldId id="271" r:id="rId5"/>
    <p:sldId id="272" r:id="rId6"/>
    <p:sldId id="270" r:id="rId7"/>
    <p:sldId id="26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F19E9-78FE-4484-B1F8-86468D5CCCB3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8C0C0-8569-44AC-ADAE-3C6173569A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45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95B6-1693-447C-A614-11D5E5585725}" type="datetime1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F1E-9EB7-4D20-BB2C-D992784F8B09}" type="datetime1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3789-FA90-48BC-A9EA-F6D4B31A3FC8}" type="datetime1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B3C3-FA42-4310-8541-76EB0E8EE41C}" type="datetime1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3228-BDAD-4570-9D2D-5A5449009678}" type="datetime1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9089-7A15-491B-93F5-F42B6BF11754}" type="datetime1">
              <a:rPr lang="cs-CZ" smtClean="0"/>
              <a:t>15.10.2014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8AED-79B0-4FB1-9CF4-62C00F4E49B9}" type="datetime1">
              <a:rPr lang="cs-CZ" smtClean="0"/>
              <a:t>15.10.2014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31D-6E10-4E44-B872-7412F10A3A41}" type="datetime1">
              <a:rPr lang="cs-CZ" smtClean="0"/>
              <a:t>15.10.2014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AC8-219D-4EA4-92E9-A0F47FA367A1}" type="datetime1">
              <a:rPr lang="cs-CZ" smtClean="0"/>
              <a:t>15.10.2014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8E24-9142-4934-A3D6-9BE9880BC2FB}" type="datetime1">
              <a:rPr lang="cs-CZ" smtClean="0"/>
              <a:t>15.10.2014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13C5-C460-4104-8574-9196E7B614E6}" type="datetime1">
              <a:rPr lang="cs-CZ" smtClean="0"/>
              <a:t>15.10.2014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54D2A8-A902-4230-AB6D-576F8CF659CA}" type="datetime1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Péče o nejmenší – jesle a jejich současná podoba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752377-B30B-4B7E-B2C4-2C30E9D379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Dětské skupiny</a:t>
            </a:r>
            <a:br>
              <a:rPr lang="cs-CZ" dirty="0" smtClean="0"/>
            </a:br>
            <a:r>
              <a:rPr lang="cs-CZ" dirty="0" smtClean="0"/>
              <a:t>a kudy dál?!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Jak mohou profesní organizace pomoci v rozvoji předškolní péče</a:t>
            </a:r>
            <a:endParaRPr lang="cs-CZ" b="1" dirty="0" smtClean="0"/>
          </a:p>
          <a:p>
            <a:endParaRPr lang="cs-CZ" dirty="0"/>
          </a:p>
          <a:p>
            <a:r>
              <a:rPr lang="cs-CZ" dirty="0" smtClean="0"/>
              <a:t>Jan </a:t>
            </a:r>
            <a:r>
              <a:rPr lang="cs-CZ" dirty="0" smtClean="0"/>
              <a:t>Schneider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74" y="5805264"/>
            <a:ext cx="3815026" cy="10196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5592604"/>
            <a:ext cx="1691648" cy="125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Neexistuje legální nezisková forma péče o děti</a:t>
            </a:r>
          </a:p>
          <a:p>
            <a:r>
              <a:rPr lang="cs-CZ" dirty="0" smtClean="0"/>
              <a:t>Možnosti jsou živnost nebo obecné právní předpisy, obojí má značné komplikace</a:t>
            </a:r>
          </a:p>
          <a:p>
            <a:r>
              <a:rPr lang="cs-CZ" dirty="0" smtClean="0"/>
              <a:t>Velké množství zařízení funguje v „šedé zóně“</a:t>
            </a:r>
          </a:p>
          <a:p>
            <a:r>
              <a:rPr lang="cs-CZ" dirty="0" smtClean="0"/>
              <a:t>Velký rozptyl kvality, od výborných až po nevyhovující</a:t>
            </a:r>
          </a:p>
          <a:p>
            <a:r>
              <a:rPr lang="cs-CZ" dirty="0" smtClean="0"/>
              <a:t>Velký cenový rozptyl ne vždy korespondující s kvalitou</a:t>
            </a:r>
          </a:p>
          <a:p>
            <a:r>
              <a:rPr lang="cs-CZ" dirty="0" smtClean="0"/>
              <a:t>Velkou překážkou rozvoje jsou velmi přísné hygienické podmínky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4844008" cy="329184"/>
          </a:xfrm>
        </p:spPr>
        <p:txBody>
          <a:bodyPr/>
          <a:lstStyle/>
          <a:p>
            <a:r>
              <a:rPr lang="cs-CZ" dirty="0" smtClean="0"/>
              <a:t>Jak mohou profesní organizace pomoci rozvoji předškolní péče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5592604"/>
            <a:ext cx="1691648" cy="125282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74" y="5805264"/>
            <a:ext cx="3815026" cy="10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Největší problémy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Vysoké nároky na prostory a vybavení kterým lze jen složitě vyhovět bez vysokých počátečních investic (hygiena)</a:t>
            </a:r>
          </a:p>
          <a:p>
            <a:r>
              <a:rPr lang="cs-CZ" dirty="0" smtClean="0"/>
              <a:t>Neexistují jasná pravidla a standardy péče o předškolní děti mimo mateřské školy dle MŠMT</a:t>
            </a:r>
          </a:p>
          <a:p>
            <a:r>
              <a:rPr lang="cs-CZ" dirty="0" smtClean="0"/>
              <a:t>Není připraven systém vzdělávání pracovníků v zařízeních péče o děti – rekvalifikace jen chůvy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4844008" cy="329184"/>
          </a:xfrm>
        </p:spPr>
        <p:txBody>
          <a:bodyPr/>
          <a:lstStyle/>
          <a:p>
            <a:r>
              <a:rPr lang="cs-CZ" dirty="0" smtClean="0"/>
              <a:t>Jak mohou profesní organizace pomoci rozvoji předškolní péče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5592604"/>
            <a:ext cx="1691648" cy="12528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74" y="5805264"/>
            <a:ext cx="3815026" cy="10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6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Dětské skupiny!</a:t>
            </a:r>
          </a:p>
          <a:p>
            <a:endParaRPr lang="cs-CZ" dirty="0" smtClean="0"/>
          </a:p>
          <a:p>
            <a:r>
              <a:rPr lang="cs-CZ" dirty="0" smtClean="0"/>
              <a:t>Daňové úlevy pro rodiče i zaměstnavatele</a:t>
            </a:r>
          </a:p>
          <a:p>
            <a:endParaRPr lang="cs-CZ" dirty="0" smtClean="0"/>
          </a:p>
          <a:p>
            <a:r>
              <a:rPr lang="cs-CZ" dirty="0" smtClean="0"/>
              <a:t>Pokles dětí v mateřských školách</a:t>
            </a:r>
          </a:p>
          <a:p>
            <a:endParaRPr lang="cs-CZ" dirty="0"/>
          </a:p>
          <a:p>
            <a:r>
              <a:rPr lang="cs-CZ" dirty="0" smtClean="0"/>
              <a:t>Pozitivní vývoj přístupu společnosti k péči o děti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4844008" cy="329184"/>
          </a:xfrm>
        </p:spPr>
        <p:txBody>
          <a:bodyPr/>
          <a:lstStyle/>
          <a:p>
            <a:r>
              <a:rPr lang="cs-CZ" dirty="0" smtClean="0"/>
              <a:t>Jak mohou profesní organizace pomoci rozvoji předškolní péče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5592604"/>
            <a:ext cx="1691648" cy="12528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74" y="5805264"/>
            <a:ext cx="3815026" cy="10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Legislativa umožňující různé formy kvalitní péče o děti</a:t>
            </a:r>
          </a:p>
          <a:p>
            <a:r>
              <a:rPr lang="cs-CZ" dirty="0"/>
              <a:t>Jasně nastavené, dodržované a kontrolované standardy</a:t>
            </a:r>
          </a:p>
          <a:p>
            <a:r>
              <a:rPr lang="cs-CZ" dirty="0" smtClean="0"/>
              <a:t>Systém průběžného vzdělávání všech lidí profesionálně se věnujících péči o děti</a:t>
            </a:r>
          </a:p>
          <a:p>
            <a:r>
              <a:rPr lang="cs-CZ" dirty="0" smtClean="0"/>
              <a:t>Sjednocení grantových a dotačních schémat podpory péči o děti</a:t>
            </a:r>
          </a:p>
          <a:p>
            <a:r>
              <a:rPr lang="cs-CZ" dirty="0" smtClean="0"/>
              <a:t>Podpora ze strany státu i zaměstnavatelů</a:t>
            </a:r>
          </a:p>
          <a:p>
            <a:r>
              <a:rPr lang="cs-CZ" dirty="0" smtClean="0"/>
              <a:t>Dostupné alternativy péče o děti pro všechny</a:t>
            </a:r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4844008" cy="329184"/>
          </a:xfrm>
        </p:spPr>
        <p:txBody>
          <a:bodyPr/>
          <a:lstStyle/>
          <a:p>
            <a:r>
              <a:rPr lang="cs-CZ" dirty="0" smtClean="0"/>
              <a:t>Jak mohou profesní organizace pomoci rozvoji předškolní péče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5592604"/>
            <a:ext cx="1691648" cy="12528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74" y="5805264"/>
            <a:ext cx="3815026" cy="10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Kudy dál? Kudy tam?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Spolupráce s veřejným i soukromým sektorem</a:t>
            </a:r>
          </a:p>
          <a:p>
            <a:r>
              <a:rPr lang="cs-CZ" dirty="0" smtClean="0"/>
              <a:t>Síťování, spolupráce, výměna zkušeností</a:t>
            </a:r>
          </a:p>
          <a:p>
            <a:r>
              <a:rPr lang="cs-CZ" dirty="0" smtClean="0"/>
              <a:t>Vytvoření a prosazování standardů předškolní péče</a:t>
            </a:r>
          </a:p>
          <a:p>
            <a:r>
              <a:rPr lang="cs-CZ" dirty="0" smtClean="0"/>
              <a:t>Poskytování a doplňování vzdělávání pracovníků v péči o děti</a:t>
            </a:r>
          </a:p>
          <a:p>
            <a:r>
              <a:rPr lang="cs-CZ" dirty="0" smtClean="0"/>
              <a:t>Účinné čerpání prostředky z fondů EU a dalších dotačních programů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4844008" cy="329184"/>
          </a:xfrm>
        </p:spPr>
        <p:txBody>
          <a:bodyPr/>
          <a:lstStyle/>
          <a:p>
            <a:r>
              <a:rPr lang="cs-CZ" dirty="0" smtClean="0"/>
              <a:t>Jak mohou profesní organizace pomoci rozvoji předškolní péče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5592604"/>
            <a:ext cx="1691648" cy="12528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74" y="5805264"/>
            <a:ext cx="3815026" cy="10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6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74" y="5805264"/>
            <a:ext cx="3815026" cy="101960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5592604"/>
            <a:ext cx="1691648" cy="1252820"/>
          </a:xfrm>
          <a:prstGeom prst="rect">
            <a:avLst/>
          </a:prstGeom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9906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4844008" cy="329184"/>
          </a:xfrm>
        </p:spPr>
        <p:txBody>
          <a:bodyPr/>
          <a:lstStyle/>
          <a:p>
            <a:r>
              <a:rPr lang="cs-CZ" dirty="0" smtClean="0"/>
              <a:t>Jak mohou profesní organizace pomoci rozvoji předškolní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5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935</TotalTime>
  <Words>284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Přehlednost</vt:lpstr>
      <vt:lpstr>Dětské skupiny a kudy dál?!</vt:lpstr>
      <vt:lpstr>Současný stav</vt:lpstr>
      <vt:lpstr>Největší problémy současnosti</vt:lpstr>
      <vt:lpstr>Příležitosti</vt:lpstr>
      <vt:lpstr>Vize</vt:lpstr>
      <vt:lpstr>Kudy dál? Kudy tam?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nejmenší</dc:title>
  <dc:creator>Jan Schneider</dc:creator>
  <cp:lastModifiedBy>Jan Schneider</cp:lastModifiedBy>
  <cp:revision>22</cp:revision>
  <dcterms:created xsi:type="dcterms:W3CDTF">2013-11-19T11:19:48Z</dcterms:created>
  <dcterms:modified xsi:type="dcterms:W3CDTF">2014-10-16T10:35:02Z</dcterms:modified>
</cp:coreProperties>
</file>