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1" r:id="rId3"/>
    <p:sldId id="260" r:id="rId4"/>
    <p:sldId id="262" r:id="rId5"/>
    <p:sldId id="289" r:id="rId6"/>
    <p:sldId id="263" r:id="rId7"/>
    <p:sldId id="292" r:id="rId8"/>
    <p:sldId id="269" r:id="rId9"/>
    <p:sldId id="264" r:id="rId10"/>
    <p:sldId id="265" r:id="rId11"/>
    <p:sldId id="266" r:id="rId12"/>
    <p:sldId id="284" r:id="rId13"/>
    <p:sldId id="290" r:id="rId14"/>
    <p:sldId id="268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88" r:id="rId24"/>
    <p:sldId id="277" r:id="rId25"/>
    <p:sldId id="278" r:id="rId26"/>
    <p:sldId id="287" r:id="rId27"/>
    <p:sldId id="279" r:id="rId28"/>
    <p:sldId id="280" r:id="rId29"/>
    <p:sldId id="294" r:id="rId30"/>
    <p:sldId id="293" r:id="rId31"/>
    <p:sldId id="281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E63B6F"/>
    <a:srgbClr val="FA8EA5"/>
    <a:srgbClr val="F96B89"/>
    <a:srgbClr val="F7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16E6B-C812-48B9-AAE9-7DDD1ED0E1DA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6F83-1634-493F-B713-52B6FB3B3A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37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46F83-1634-493F-B713-52B6FB3B3A8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2234679"/>
          </a:xfrm>
        </p:spPr>
        <p:txBody>
          <a:bodyPr anchor="t"/>
          <a:lstStyle>
            <a:lvl1pPr algn="l">
              <a:defRPr b="1" cap="none" baseline="0">
                <a:solidFill>
                  <a:srgbClr val="E63B6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dirty="0" smtClean="0"/>
              <a:t>Prezentace </a:t>
            </a:r>
            <a:r>
              <a:rPr lang="cs-CZ" dirty="0" err="1" smtClean="0"/>
              <a:t>xyz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abcd</a:t>
            </a:r>
            <a:r>
              <a:rPr lang="cs-CZ" dirty="0" smtClean="0"/>
              <a:t> </a:t>
            </a:r>
            <a:r>
              <a:rPr lang="cs-CZ" dirty="0" err="1" smtClean="0"/>
              <a:t>gefh</a:t>
            </a:r>
            <a:r>
              <a:rPr lang="cs-CZ" dirty="0" smtClean="0"/>
              <a:t> </a:t>
            </a:r>
            <a:r>
              <a:rPr lang="cs-CZ" dirty="0" err="1" smtClean="0"/>
              <a:t>ijkl</a:t>
            </a:r>
            <a:r>
              <a:rPr lang="cs-CZ" dirty="0" smtClean="0"/>
              <a:t> </a:t>
            </a:r>
            <a:r>
              <a:rPr lang="cs-CZ" dirty="0" err="1" smtClean="0"/>
              <a:t>mnop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qrst</a:t>
            </a:r>
            <a:r>
              <a:rPr lang="cs-CZ" dirty="0" smtClean="0"/>
              <a:t> </a:t>
            </a:r>
            <a:r>
              <a:rPr lang="cs-CZ" dirty="0" err="1" smtClean="0"/>
              <a:t>uvwx</a:t>
            </a:r>
            <a:r>
              <a:rPr lang="cs-CZ" dirty="0" smtClean="0"/>
              <a:t> </a:t>
            </a:r>
            <a:r>
              <a:rPr lang="cs-CZ" dirty="0" err="1" smtClean="0"/>
              <a:t>yzzz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211264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 baseline="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Elipsa 6"/>
          <p:cNvSpPr/>
          <p:nvPr userDrawn="1"/>
        </p:nvSpPr>
        <p:spPr>
          <a:xfrm>
            <a:off x="6588224" y="-459432"/>
            <a:ext cx="3096344" cy="3140968"/>
          </a:xfrm>
          <a:prstGeom prst="ellipse">
            <a:avLst/>
          </a:prstGeom>
          <a:blipFill dpi="0" rotWithShape="1">
            <a:blip r:embed="rId2" cstate="print"/>
            <a:srcRect/>
            <a:tile tx="-57150" ty="0" sx="100000" sy="96000" flip="none" algn="tl"/>
          </a:blipFill>
          <a:ln w="76200">
            <a:solidFill>
              <a:srgbClr val="E63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K2-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1256928" cy="125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 userDrawn="1"/>
        </p:nvSpPr>
        <p:spPr>
          <a:xfrm>
            <a:off x="-1008112" y="-747464"/>
            <a:ext cx="2016224" cy="213285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468000">
              <a:buFont typeface="Wingdings" pitchFamily="2" charset="2"/>
              <a:buChar char="ü"/>
              <a:defRPr>
                <a:latin typeface="Tahoma" pitchFamily="34" charset="0"/>
                <a:cs typeface="Tahoma" pitchFamily="34" charset="0"/>
              </a:defRPr>
            </a:lvl1pPr>
            <a:lvl2pPr indent="-288000">
              <a:buFont typeface="Arial" pitchFamily="34" charset="0"/>
              <a:buChar char="•"/>
              <a:defRPr>
                <a:latin typeface="Tahoma" pitchFamily="34" charset="0"/>
                <a:cs typeface="Tahoma" pitchFamily="34" charset="0"/>
              </a:defRPr>
            </a:lvl2pPr>
            <a:lvl3pPr>
              <a:buFont typeface="Wingdings" pitchFamily="2" charset="2"/>
              <a:buChar char="§"/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Elipsa 6"/>
          <p:cNvSpPr/>
          <p:nvPr userDrawn="1"/>
        </p:nvSpPr>
        <p:spPr>
          <a:xfrm>
            <a:off x="-1980728" y="3356992"/>
            <a:ext cx="2592288" cy="2520280"/>
          </a:xfrm>
          <a:prstGeom prst="ellipse">
            <a:avLst/>
          </a:prstGeom>
          <a:noFill/>
          <a:ln w="571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 userDrawn="1"/>
        </p:nvSpPr>
        <p:spPr>
          <a:xfrm>
            <a:off x="3131840" y="-2043608"/>
            <a:ext cx="2088232" cy="2376264"/>
          </a:xfrm>
          <a:prstGeom prst="ellipse">
            <a:avLst/>
          </a:prstGeom>
          <a:noFill/>
          <a:ln w="762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K2-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5849888"/>
            <a:ext cx="1008112" cy="1008112"/>
          </a:xfrm>
          <a:prstGeom prst="rect">
            <a:avLst/>
          </a:prstGeom>
        </p:spPr>
      </p:pic>
      <p:sp>
        <p:nvSpPr>
          <p:cNvPr id="13" name="Elipsa 12"/>
          <p:cNvSpPr/>
          <p:nvPr userDrawn="1"/>
        </p:nvSpPr>
        <p:spPr>
          <a:xfrm>
            <a:off x="8316416" y="4077072"/>
            <a:ext cx="2016224" cy="213285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7020272" y="6350168"/>
            <a:ext cx="1800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www.klubk2.cz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6E98-EDD4-40C3-95BC-3317826761E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097D-8461-4E1E-A204-8A8E651032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regina@klubk2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Standardy kvality péče - </a:t>
            </a:r>
            <a:br>
              <a:rPr lang="cs-CZ" dirty="0" smtClean="0"/>
            </a:br>
            <a:r>
              <a:rPr lang="cs-CZ" dirty="0" smtClean="0"/>
              <a:t>standardy procedurální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Klub K2, o.p.s.</a:t>
            </a:r>
          </a:p>
          <a:p>
            <a:r>
              <a:rPr lang="cs-CZ" dirty="0" smtClean="0"/>
              <a:t>Mgr. Regína Dlouhá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Pedagogický plán – plán výchovy a péče o dítě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Pomocník pečovatelů</a:t>
            </a:r>
          </a:p>
          <a:p>
            <a:r>
              <a:rPr lang="cs-CZ" dirty="0" smtClean="0"/>
              <a:t>Informátor pro rodiče a veřejnost</a:t>
            </a:r>
          </a:p>
          <a:p>
            <a:endParaRPr lang="cs-CZ" dirty="0"/>
          </a:p>
          <a:p>
            <a:r>
              <a:rPr lang="cs-CZ" dirty="0" smtClean="0"/>
              <a:t>Veřejně přístupný</a:t>
            </a:r>
          </a:p>
          <a:p>
            <a:r>
              <a:rPr lang="cs-CZ" dirty="0" smtClean="0"/>
              <a:t>Denní program celého zařízení vychází z tohoto dokumentu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Školka K2 – Rosteme </a:t>
            </a:r>
            <a:r>
              <a:rPr lang="cs-CZ" smtClean="0"/>
              <a:t>s přírodou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b="1" dirty="0"/>
              <a:t>PODZIM</a:t>
            </a:r>
            <a:endParaRPr lang="en-US" dirty="0"/>
          </a:p>
          <a:p>
            <a:r>
              <a:rPr lang="cs-CZ" b="1" dirty="0"/>
              <a:t>Integrovaný blok: Poznáváme zahradu</a:t>
            </a:r>
            <a:endParaRPr lang="en-US" dirty="0"/>
          </a:p>
          <a:p>
            <a:r>
              <a:rPr lang="cs-CZ" dirty="0"/>
              <a:t>Na začátku školního roku se děti seznamují nejen se školkou, ale i se školní zahradou. Objevují ji, poznávají rostliny a živočichy, kteří se tu vyskytují. Dozvídají se o pravidlech pobytu. Tento blok doplňuje IB Moje školka, navzájem se mohou prolínat.</a:t>
            </a:r>
            <a:endParaRPr lang="en-US" dirty="0"/>
          </a:p>
          <a:p>
            <a:r>
              <a:rPr lang="cs-CZ" dirty="0"/>
              <a:t> </a:t>
            </a:r>
            <a:endParaRPr lang="en-US" dirty="0"/>
          </a:p>
          <a:p>
            <a:r>
              <a:rPr lang="cs-CZ" dirty="0"/>
              <a:t> </a:t>
            </a:r>
            <a:endParaRPr lang="en-US" dirty="0"/>
          </a:p>
          <a:p>
            <a:r>
              <a:rPr lang="cs-CZ" b="1" dirty="0"/>
              <a:t>Vzdělávací cíle:</a:t>
            </a:r>
            <a:endParaRPr lang="en-US" dirty="0"/>
          </a:p>
          <a:p>
            <a:pPr lvl="0"/>
            <a:r>
              <a:rPr lang="cs-CZ" dirty="0"/>
              <a:t>rozvoj a užívání všech smyslů (1. 1. c)</a:t>
            </a:r>
            <a:endParaRPr lang="en-US" dirty="0"/>
          </a:p>
          <a:p>
            <a:pPr lvl="0"/>
            <a:r>
              <a:rPr lang="cs-CZ" dirty="0"/>
              <a:t>rozvoj, zpřesňování a kultivace smyslového vnímání (1. 2. 2 a)</a:t>
            </a:r>
            <a:endParaRPr lang="en-US" dirty="0"/>
          </a:p>
          <a:p>
            <a:pPr lvl="0"/>
            <a:r>
              <a:rPr lang="cs-CZ" dirty="0"/>
              <a:t>rozvoj tvořivosti (tvořivého myšlení, tvořivého sebevyjádření)  (1. 2. 2 b)</a:t>
            </a:r>
            <a:endParaRPr lang="en-US" dirty="0"/>
          </a:p>
          <a:p>
            <a:pPr lvl="0"/>
            <a:r>
              <a:rPr lang="cs-CZ" dirty="0"/>
              <a:t>posilování přirozených poznávacích citů (1. 2. 2 c)</a:t>
            </a:r>
            <a:endParaRPr lang="en-US" dirty="0"/>
          </a:p>
          <a:p>
            <a:pPr lvl="0"/>
            <a:r>
              <a:rPr lang="cs-CZ" dirty="0"/>
              <a:t>vytváření základů pro práci s informacemi (1. 2. 2 f)</a:t>
            </a:r>
            <a:endParaRPr lang="en-US" dirty="0"/>
          </a:p>
          <a:p>
            <a:pPr lvl="0"/>
            <a:r>
              <a:rPr lang="cs-CZ" dirty="0"/>
              <a:t>rozvoj poznatků, schopností a dovedností umožňujících pocity, získané dojmy a prožitky vyjádřit (1. 2. 3 e)</a:t>
            </a:r>
            <a:endParaRPr lang="en-US" dirty="0"/>
          </a:p>
          <a:p>
            <a:pPr lvl="0"/>
            <a:r>
              <a:rPr lang="cs-CZ" dirty="0"/>
              <a:t>seznamování s místem a prostředím, ve kterém dítě žije, a vytváření pozitivního vztahu k němu (1. 5 a)</a:t>
            </a:r>
            <a:endParaRPr lang="en-US" dirty="0"/>
          </a:p>
          <a:p>
            <a:pPr lvl="0"/>
            <a:r>
              <a:rPr lang="cs-CZ" dirty="0"/>
              <a:t>rozvoj úcty k životu ve všech jeho formách (1. 5 f)</a:t>
            </a:r>
            <a:endParaRPr lang="en-US" dirty="0"/>
          </a:p>
          <a:p>
            <a:r>
              <a:rPr lang="cs-CZ" b="1" dirty="0"/>
              <a:t> </a:t>
            </a:r>
            <a:endParaRPr lang="en-US" dirty="0"/>
          </a:p>
          <a:p>
            <a:r>
              <a:rPr lang="cs-CZ" b="1" dirty="0"/>
              <a:t>Očekávané výstupy:</a:t>
            </a:r>
            <a:endParaRPr lang="en-US" dirty="0"/>
          </a:p>
          <a:p>
            <a:pPr lvl="0"/>
            <a:r>
              <a:rPr lang="cs-CZ" dirty="0"/>
              <a:t>Děti bezpečně poznají 3 živočichy, které lze pozorovat na zahradě školky.</a:t>
            </a:r>
            <a:endParaRPr lang="en-US" dirty="0"/>
          </a:p>
          <a:p>
            <a:pPr lvl="0"/>
            <a:r>
              <a:rPr lang="cs-CZ" dirty="0"/>
              <a:t>Děti bezpečně poznají 3 rostliny, které rostou na zahradě školky.</a:t>
            </a:r>
            <a:endParaRPr lang="en-US" dirty="0"/>
          </a:p>
          <a:p>
            <a:pPr lvl="0"/>
            <a:r>
              <a:rPr lang="cs-CZ" dirty="0"/>
              <a:t>Každé dítě má svůj „atlas zahrady“.</a:t>
            </a:r>
            <a:endParaRPr lang="en-US" dirty="0"/>
          </a:p>
          <a:p>
            <a:pPr lvl="0"/>
            <a:r>
              <a:rPr lang="cs-CZ" dirty="0"/>
              <a:t>Děti znají pravidla pobytu na zahradě.</a:t>
            </a:r>
            <a:endParaRPr lang="en-US" dirty="0"/>
          </a:p>
          <a:p>
            <a:pPr lvl="0"/>
            <a:r>
              <a:rPr lang="cs-CZ" dirty="0"/>
              <a:t>Děti umí zazpívat písničku o jablíčku.</a:t>
            </a:r>
            <a:endParaRPr lang="en-US" dirty="0"/>
          </a:p>
          <a:p>
            <a:pPr lvl="0"/>
            <a:r>
              <a:rPr lang="cs-CZ" dirty="0"/>
              <a:t>Děti bezpečně poznají jablko a ví, jak se jmenuje strom, na kterém roste.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Dětský klub K2</a:t>
            </a:r>
            <a:endParaRPr lang="en-US" dirty="0"/>
          </a:p>
        </p:txBody>
      </p:sp>
      <p:pic>
        <p:nvPicPr>
          <p:cNvPr id="4" name="Zástupný symbol pro obsah 3" descr="program klub - PROSINEC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" y="1600200"/>
            <a:ext cx="8227853" cy="4525963"/>
          </a:xfrm>
        </p:spPr>
      </p:pic>
    </p:spTree>
    <p:extLst>
      <p:ext uri="{BB962C8B-B14F-4D97-AF65-F5344CB8AC3E}">
        <p14:creationId xmlns:p14="http://schemas.microsoft.com/office/powerpoint/2010/main" val="29813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714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práv dětí a rodin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zajišťovány základní práva dětí a rodin včetně práce s citlivými údaji</a:t>
            </a:r>
          </a:p>
          <a:p>
            <a:endParaRPr lang="cs-CZ" dirty="0"/>
          </a:p>
          <a:p>
            <a:r>
              <a:rPr lang="cs-CZ" dirty="0" smtClean="0"/>
              <a:t>Etický kodex zařízení</a:t>
            </a:r>
          </a:p>
          <a:p>
            <a:r>
              <a:rPr lang="cs-CZ" dirty="0" smtClean="0"/>
              <a:t>Práce s citlivými údaji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Etický kodex Školky K2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Bezpečí a zdraví dítěte je na prvním místě. Dbám na prevenci rizikových jevů.</a:t>
            </a:r>
          </a:p>
          <a:p>
            <a:r>
              <a:rPr lang="cs-CZ" dirty="0" smtClean="0"/>
              <a:t>Vytvářím pro děti příjemné a podnětné prostředí. Podporuji v dětech sebedůvěru, samostatnost a zodpovědnost.</a:t>
            </a:r>
          </a:p>
          <a:p>
            <a:r>
              <a:rPr lang="cs-CZ" dirty="0" smtClean="0"/>
              <a:t>Ke každému dítěti přistupuji jako k samostatné a rovnocenné osobnosti. Každému dítěti věnuji pozornost podle jeho individuálních potřeb.</a:t>
            </a:r>
          </a:p>
          <a:p>
            <a:r>
              <a:rPr lang="cs-CZ" dirty="0" smtClean="0"/>
              <a:t>Stanovuji základní pravidla a trvám na jejich dodržování. Hranice jsou nezbytné, aby se děti cítily jistě a bezpečně.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638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Jednání se zájemcem o službu, dohoda o službě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zájemcem jedná oprávněná osoba</a:t>
            </a:r>
          </a:p>
          <a:p>
            <a:r>
              <a:rPr lang="cs-CZ" dirty="0" smtClean="0"/>
              <a:t>Je sepsána písemná dohoda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Definovaný proces přijímání</a:t>
            </a:r>
          </a:p>
          <a:p>
            <a:r>
              <a:rPr lang="cs-CZ" dirty="0" smtClean="0"/>
              <a:t>Písemná dohoda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Zákon o poskytování služby péče o dítě v dětské skupině</a:t>
            </a:r>
          </a:p>
          <a:p>
            <a:endParaRPr lang="cs-CZ" dirty="0"/>
          </a:p>
          <a:p>
            <a:r>
              <a:rPr lang="cs-CZ" dirty="0" smtClean="0"/>
              <a:t>Smlouva o poskytování služby péče o dítě v dětské skupině</a:t>
            </a:r>
          </a:p>
          <a:p>
            <a:pPr marL="0" indent="0">
              <a:buNone/>
            </a:pPr>
            <a:r>
              <a:rPr lang="cs-CZ" dirty="0" smtClean="0"/>
              <a:t>Hlava II</a:t>
            </a:r>
          </a:p>
          <a:p>
            <a:pPr marL="0" indent="0">
              <a:buNone/>
            </a:pPr>
            <a:r>
              <a:rPr lang="cs-CZ" dirty="0" smtClean="0"/>
              <a:t>§1 písemná smlouva</a:t>
            </a:r>
          </a:p>
          <a:p>
            <a:pPr marL="0" indent="0">
              <a:buNone/>
            </a:pPr>
            <a:r>
              <a:rPr lang="cs-CZ" dirty="0" smtClean="0"/>
              <a:t>§2 místo, čas, výše úhrady</a:t>
            </a:r>
          </a:p>
          <a:p>
            <a:pPr marL="0" indent="0">
              <a:buNone/>
            </a:pPr>
            <a:r>
              <a:rPr lang="cs-CZ" dirty="0" smtClean="0"/>
              <a:t>Podmínky stravování, vnitřní pravidla, postup při onemocnění dítěte, ukončení smlouvy, doba trvání</a:t>
            </a:r>
          </a:p>
          <a:p>
            <a:pPr marL="0" indent="0">
              <a:buNone/>
            </a:pPr>
            <a:r>
              <a:rPr lang="cs-CZ" dirty="0" smtClean="0"/>
              <a:t>§3 přílohou – vnitřní pravidla, plán výchovy a péče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Smlouva o poskytování péče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Smlouva </a:t>
            </a:r>
            <a:r>
              <a:rPr lang="cs-CZ" b="1" dirty="0"/>
              <a:t>o poskytování výchovně-vzdělávací péče o dítě ve Školce K2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Klub K2, o. p. s.</a:t>
            </a:r>
            <a:r>
              <a:rPr lang="cs-CZ" dirty="0"/>
              <a:t>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IČ: 27388221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se sídlem: K Rybníčkům 15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100 00 Praha 10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Email: skolka@klubk2.cz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zastoupena Mgr. Regínou Dlouhou, ředitelkou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 (dále jen „</a:t>
            </a:r>
            <a:r>
              <a:rPr lang="cs-CZ" b="1" i="1" dirty="0"/>
              <a:t>poskytovatel</a:t>
            </a:r>
            <a:r>
              <a:rPr lang="cs-CZ" dirty="0"/>
              <a:t>“)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a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………………………………………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………………………………………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Adresa trvalého bydliště: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…………………………………………………………………………………………………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Email: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(dále jen „</a:t>
            </a:r>
            <a:r>
              <a:rPr lang="cs-CZ" b="1" i="1" dirty="0"/>
              <a:t>příjemce</a:t>
            </a:r>
            <a:r>
              <a:rPr lang="cs-CZ" dirty="0"/>
              <a:t>“)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uzavírají dle § 1746 odst.2 zákona č. 89/2012 Sb., občanského zákoníku, ve znění platných předpisů tuto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b="1" i="1" dirty="0"/>
              <a:t>Smlouvu o poskytování výchovně-vzdělávací péče o dítě ve Školce K2</a:t>
            </a:r>
            <a:endParaRPr lang="en-US" dirty="0"/>
          </a:p>
          <a:p>
            <a:pPr marL="0" indent="0">
              <a:buNone/>
            </a:pPr>
            <a:r>
              <a:rPr lang="cs-CZ" b="1" i="1" dirty="0"/>
              <a:t>(dále jen „smlouva“)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Článek I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Předmět smlouvy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Tato smlouva upravuje poskytování služby péče o dítě v kolektivním zařízení Školky K2 na adrese Olešská 18/2222, Praha 10, PSČ 100 00, poskytovatelem  dítěti  ______________________                        , narozenému____________, rámcový obsah a podmínky této péče a rovněž práva a povinnosti poskytovatele a příjemce.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Článek II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Četnost docházky dítěte do Školky K2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Dítě bude navštěvovat Školku K2 pravidelně: ……………………………………………………………………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 </a:t>
            </a:r>
            <a:endParaRPr lang="en-US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Klub K2,o.p.s.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Centrum pro podporu rodiny v</a:t>
            </a:r>
            <a:r>
              <a:rPr lang="cs-CZ" dirty="0" smtClean="0"/>
              <a:t> </a:t>
            </a:r>
            <a:r>
              <a:rPr lang="cs-CZ" dirty="0"/>
              <a:t>Praze 10</a:t>
            </a:r>
          </a:p>
          <a:p>
            <a:r>
              <a:rPr lang="cs-CZ" dirty="0" smtClean="0"/>
              <a:t>Vznik </a:t>
            </a:r>
            <a:r>
              <a:rPr lang="cs-CZ" dirty="0"/>
              <a:t>v roce 2005</a:t>
            </a:r>
          </a:p>
          <a:p>
            <a:r>
              <a:rPr lang="cs-CZ" dirty="0"/>
              <a:t>Služby péče o děti</a:t>
            </a:r>
          </a:p>
          <a:p>
            <a:r>
              <a:rPr lang="cs-CZ" dirty="0"/>
              <a:t>Poradenství </a:t>
            </a:r>
            <a:r>
              <a:rPr lang="cs-CZ" dirty="0" smtClean="0"/>
              <a:t>pro rodiny</a:t>
            </a:r>
            <a:endParaRPr lang="cs-CZ" dirty="0"/>
          </a:p>
          <a:p>
            <a:r>
              <a:rPr lang="cs-CZ" dirty="0" smtClean="0"/>
              <a:t>Vzdělávání pro profesionální pečovatele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827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865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plán pro dítě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Každé dítě má plán rozvoje, který tvoří rodič společně s pečovatelem</a:t>
            </a:r>
          </a:p>
          <a:p>
            <a:r>
              <a:rPr lang="cs-CZ" dirty="0" smtClean="0"/>
              <a:t>Individuální plány rozvoje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Tabulka pokroků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2028824"/>
          <a:ext cx="8229600" cy="3668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105"/>
                <a:gridCol w="1077741"/>
                <a:gridCol w="1099337"/>
                <a:gridCol w="1093166"/>
                <a:gridCol w="1093166"/>
                <a:gridCol w="1072085"/>
              </a:tblGrid>
              <a:tr h="145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Charakteristika a pokroky dítěte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září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listopad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leden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březen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květen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</a:tr>
              <a:tr h="1016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Jak se dítě ve školce projevuje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jako bojácné, nesmělé, uzavřené, poddajné, povolné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vyrovnané, sebevědomé, přizpůsobivé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nepřizpůsobivé, neústupné, tvrdohlavé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aktivní, činorodé, veselé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pasivní, smutné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jinak (jak)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</a:tr>
              <a:tr h="11620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Prosociální chování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dokáže se odloučit od rodiče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projevuje zájem o ostatní děti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spolupracuje, zapojuje se do činností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požádá o pomoc, když má problém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dodržuje pravidla školky, pozdraví, poprosí, poděkuje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umí se představit, zná ostatní děti jménem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6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půjčuje hračky, podělí se, uklízí hračky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</a:tr>
              <a:tr h="1307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Sebeobsluha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aktivně hlásí potřebu na WC, zvládne to samo x má pleny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samo si umyje ruce, utře se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učí se vyčistit si zuby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při spaní vydrží být suché (x nevydrží x má pleny)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zuje/obuje si boty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obléká, svléká se samo /s dopomocí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● </a:t>
                      </a:r>
                      <a:r>
                        <a:rPr lang="cs-CZ" sz="900">
                          <a:effectLst/>
                        </a:rPr>
                        <a:t>správně drží lžíci, nají se samo, pije z hrnku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32" marR="5553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" y="1600200"/>
            <a:ext cx="8049748" cy="4525963"/>
          </a:xfrm>
        </p:spPr>
      </p:pic>
    </p:spTree>
    <p:extLst>
      <p:ext uri="{BB962C8B-B14F-4D97-AF65-F5344CB8AC3E}">
        <p14:creationId xmlns:p14="http://schemas.microsoft.com/office/powerpoint/2010/main" val="23787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 služeb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zařízení informují o dalších návazných službách, které rodiče mohou využít</a:t>
            </a:r>
          </a:p>
          <a:p>
            <a:r>
              <a:rPr lang="cs-CZ" dirty="0" smtClean="0"/>
              <a:t>Seznam doporučených kontaktů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Seznam doporučených kontaktů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Návazné služby - kontakty:</a:t>
            </a:r>
            <a:endParaRPr lang="en-US" dirty="0"/>
          </a:p>
          <a:p>
            <a:r>
              <a:rPr lang="cs-CZ" dirty="0"/>
              <a:t> </a:t>
            </a:r>
            <a:endParaRPr lang="en-US" dirty="0"/>
          </a:p>
          <a:p>
            <a:r>
              <a:rPr lang="cs-CZ" dirty="0" err="1"/>
              <a:t>Pedagogicko</a:t>
            </a:r>
            <a:r>
              <a:rPr lang="cs-CZ" dirty="0"/>
              <a:t> – psychologická poradna, Jabloňová 30a, Praha 10 </a:t>
            </a:r>
            <a:endParaRPr lang="en-US" dirty="0"/>
          </a:p>
          <a:p>
            <a:r>
              <a:rPr lang="cs-CZ" dirty="0"/>
              <a:t>Diakonie, středisko Ratolest, Saratovská 159, Praha 10</a:t>
            </a:r>
            <a:endParaRPr lang="en-US" dirty="0"/>
          </a:p>
          <a:p>
            <a:r>
              <a:rPr lang="cs-CZ" dirty="0"/>
              <a:t>Speciálně poradenské centrum, Saratovská, 159, Praha 10</a:t>
            </a:r>
            <a:endParaRPr lang="en-US" dirty="0"/>
          </a:p>
          <a:p>
            <a:r>
              <a:rPr lang="cs-CZ" dirty="0"/>
              <a:t>Střep - české centrum pro sanaci rodiny, Řehořova 10, Praha 3</a:t>
            </a:r>
            <a:endParaRPr lang="en-US" dirty="0"/>
          </a:p>
          <a:p>
            <a:r>
              <a:rPr lang="cs-CZ" dirty="0"/>
              <a:t>Logopedická ambulance,  Průběžná 1830, Praha 10</a:t>
            </a:r>
            <a:endParaRPr lang="en-US" dirty="0"/>
          </a:p>
          <a:p>
            <a:r>
              <a:rPr lang="cs-CZ" dirty="0" err="1"/>
              <a:t>Podiatrie</a:t>
            </a:r>
            <a:r>
              <a:rPr lang="cs-CZ" dirty="0"/>
              <a:t> – </a:t>
            </a:r>
            <a:r>
              <a:rPr lang="cs-CZ" dirty="0" err="1"/>
              <a:t>Mudr.</a:t>
            </a:r>
            <a:r>
              <a:rPr lang="cs-CZ" dirty="0"/>
              <a:t> Švejdová, Poliklinika Petrovice, Ohmova 271, Praha - Petrovice</a:t>
            </a:r>
            <a:endParaRPr lang="en-US" dirty="0"/>
          </a:p>
          <a:p>
            <a:r>
              <a:rPr lang="cs-CZ" dirty="0"/>
              <a:t>Point 50 +, Ostružinová 3, Praha 10 – pomoc seniorům</a:t>
            </a:r>
            <a:endParaRPr lang="en-US" dirty="0"/>
          </a:p>
          <a:p>
            <a:r>
              <a:rPr lang="cs-CZ" dirty="0"/>
              <a:t>ROSA, občanské sdružení, Podolská 242, Praha 4 – domácí násilí</a:t>
            </a:r>
            <a:endParaRPr lang="en-US" dirty="0"/>
          </a:p>
          <a:p>
            <a:r>
              <a:rPr lang="cs-CZ" dirty="0"/>
              <a:t>Centrum sociálních služeb Praha , Chelčického 39,Praha 3</a:t>
            </a:r>
            <a:endParaRPr lang="en-US" dirty="0"/>
          </a:p>
          <a:p>
            <a:r>
              <a:rPr lang="cs-CZ" dirty="0"/>
              <a:t>Asociace mediátorů ČR, K vodojemu 4, Praha 5 - mediace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49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Personální zajištění</a:t>
            </a:r>
          </a:p>
          <a:p>
            <a:r>
              <a:rPr lang="cs-CZ" dirty="0" smtClean="0"/>
              <a:t>Pracovní podmínky</a:t>
            </a:r>
          </a:p>
          <a:p>
            <a:r>
              <a:rPr lang="cs-CZ" dirty="0" smtClean="0"/>
              <a:t>Profesní rozvoj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Informovanost o službě</a:t>
            </a:r>
          </a:p>
          <a:p>
            <a:r>
              <a:rPr lang="cs-CZ" dirty="0" smtClean="0"/>
              <a:t>Prostředí a podmínky</a:t>
            </a:r>
          </a:p>
          <a:p>
            <a:r>
              <a:rPr lang="cs-CZ" dirty="0" smtClean="0"/>
              <a:t>Prevence a řešení nouzových situací</a:t>
            </a:r>
          </a:p>
          <a:p>
            <a:r>
              <a:rPr lang="cs-CZ" dirty="0" smtClean="0"/>
              <a:t>Kvalita služeb</a:t>
            </a:r>
          </a:p>
          <a:p>
            <a:r>
              <a:rPr lang="cs-CZ" dirty="0" smtClean="0"/>
              <a:t>Ekonomika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rodiče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Jelikož jsem zažila školku soukromou i státní, za sebe mohu říci, že K2 výborně skloubila velkou odpovědnost za děti (jako školka státním, což jsem u soukromé postrádala), a naopak K2 ponechala jistou volnost a individualitu, možnost vyjádřit se, popřípadě mluvit i do věcí školky(což naprosto postrádám u školky státní…). Ve Školce K2 se mi líbily školní i mimoškolní aktivity, nápaditost, přednášky, to, že se člověk může podílet a má z toho </a:t>
            </a:r>
            <a:r>
              <a:rPr lang="cs-CZ" smtClean="0"/>
              <a:t>následně dobrý </a:t>
            </a:r>
            <a:r>
              <a:rPr lang="cs-CZ" dirty="0" smtClean="0"/>
              <a:t>pocit. Jen tak dál!“ B.K.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 vývoje tématu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2010 Školka K2 pro 15 dětí</a:t>
            </a:r>
          </a:p>
          <a:p>
            <a:r>
              <a:rPr lang="cs-CZ" dirty="0"/>
              <a:t>2010 první akreditovaný kurz pro  </a:t>
            </a:r>
          </a:p>
          <a:p>
            <a:pPr marL="0" indent="0">
              <a:buNone/>
            </a:pPr>
            <a:r>
              <a:rPr lang="cs-CZ" dirty="0"/>
              <a:t>    pečovatelky o děti</a:t>
            </a:r>
          </a:p>
          <a:p>
            <a:r>
              <a:rPr lang="cs-CZ" dirty="0"/>
              <a:t>2012  - 2014 příprava  a realizace</a:t>
            </a:r>
          </a:p>
          <a:p>
            <a:pPr marL="0" indent="0">
              <a:buNone/>
            </a:pPr>
            <a:r>
              <a:rPr lang="cs-CZ" dirty="0"/>
              <a:t>    projektu – Standardy kvality péče</a:t>
            </a:r>
          </a:p>
          <a:p>
            <a:r>
              <a:rPr lang="cs-CZ" dirty="0"/>
              <a:t>2012 – otevření Školky K2 pro 50 dětí</a:t>
            </a:r>
          </a:p>
          <a:p>
            <a:r>
              <a:rPr lang="cs-CZ" dirty="0"/>
              <a:t>2013 – zahájení spolupráce s </a:t>
            </a:r>
            <a:r>
              <a:rPr lang="cs-CZ" dirty="0" smtClean="0"/>
              <a:t>jeslemi</a:t>
            </a:r>
          </a:p>
          <a:p>
            <a:r>
              <a:rPr lang="cs-CZ" dirty="0" smtClean="0"/>
              <a:t>2014 – tvorba metodik s ověřováním</a:t>
            </a:r>
          </a:p>
          <a:p>
            <a:r>
              <a:rPr lang="cs-CZ" dirty="0" smtClean="0"/>
              <a:t>2014 – Zákon o poskytování služby péče o dítě v dětské skupině 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16" y="1600200"/>
            <a:ext cx="6815567" cy="4525963"/>
          </a:xfrm>
        </p:spPr>
      </p:pic>
    </p:spTree>
    <p:extLst>
      <p:ext uri="{BB962C8B-B14F-4D97-AF65-F5344CB8AC3E}">
        <p14:creationId xmlns:p14="http://schemas.microsoft.com/office/powerpoint/2010/main" val="32431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Klub K2 ve spolupráci s ARPAV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Metodické semináře</a:t>
            </a:r>
          </a:p>
          <a:p>
            <a:r>
              <a:rPr lang="cs-CZ" dirty="0" smtClean="0"/>
              <a:t>Konzultace přímo u zřizovatele na místě</a:t>
            </a:r>
          </a:p>
          <a:p>
            <a:r>
              <a:rPr lang="cs-CZ" dirty="0" smtClean="0"/>
              <a:t>Síťování poskytovatelů</a:t>
            </a:r>
          </a:p>
          <a:p>
            <a:r>
              <a:rPr lang="cs-CZ" dirty="0" smtClean="0"/>
              <a:t>Odborné poradenství</a:t>
            </a:r>
          </a:p>
          <a:p>
            <a:r>
              <a:rPr lang="cs-CZ" dirty="0" smtClean="0"/>
              <a:t>Vyškolení a </a:t>
            </a:r>
            <a:r>
              <a:rPr lang="cs-CZ" smtClean="0"/>
              <a:t>kvalifikace personálu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Děkuji za pozornost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Regína Dlouhá</a:t>
            </a:r>
          </a:p>
          <a:p>
            <a:r>
              <a:rPr lang="cs-CZ" dirty="0" smtClean="0"/>
              <a:t>Ředitelka Klubu K2,o.p.s</a:t>
            </a:r>
          </a:p>
          <a:p>
            <a:r>
              <a:rPr lang="cs-CZ" dirty="0" smtClean="0">
                <a:hlinkClick r:id="rId2"/>
              </a:rPr>
              <a:t>regina@klubk2.cz</a:t>
            </a:r>
            <a:endParaRPr lang="cs-CZ" dirty="0" smtClean="0"/>
          </a:p>
          <a:p>
            <a:r>
              <a:rPr lang="cs-CZ" dirty="0" smtClean="0"/>
              <a:t>www.klubk2.cz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Standardy kvality péče v zařízeních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Procedurální</a:t>
            </a:r>
          </a:p>
          <a:p>
            <a:r>
              <a:rPr lang="cs-CZ" dirty="0"/>
              <a:t>Personální</a:t>
            </a:r>
          </a:p>
          <a:p>
            <a:r>
              <a:rPr lang="cs-CZ" dirty="0"/>
              <a:t>Provozní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878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Procedurální standardy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Pedagogický plán</a:t>
            </a:r>
          </a:p>
          <a:p>
            <a:r>
              <a:rPr lang="cs-CZ" dirty="0"/>
              <a:t>Ochrana práv dětí a rodin</a:t>
            </a:r>
          </a:p>
          <a:p>
            <a:r>
              <a:rPr lang="cs-CZ" dirty="0"/>
              <a:t>Jednání se zájemcem a dohoda o službě</a:t>
            </a:r>
          </a:p>
          <a:p>
            <a:r>
              <a:rPr lang="cs-CZ" dirty="0"/>
              <a:t>Individuální plán pro dítě</a:t>
            </a:r>
          </a:p>
          <a:p>
            <a:r>
              <a:rPr lang="cs-CZ" dirty="0"/>
              <a:t>Návaznost služeb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81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Pedagogický plán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Činnosti jsou naplánovány, mají definovaný cíl a obsah, jsou součástí celkového plánu péče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Pedagogický plán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Zákon o poskytování služby péče o dítě v dětské skupině </a:t>
            </a:r>
          </a:p>
          <a:p>
            <a:pPr marL="0" indent="0">
              <a:buNone/>
            </a:pPr>
            <a:r>
              <a:rPr lang="cs-CZ" dirty="0" smtClean="0"/>
              <a:t>Hlava II</a:t>
            </a:r>
          </a:p>
          <a:p>
            <a:pPr marL="0" indent="0">
              <a:buNone/>
            </a:pPr>
            <a:r>
              <a:rPr lang="cs-CZ" dirty="0" smtClean="0"/>
              <a:t>§10</a:t>
            </a:r>
          </a:p>
          <a:p>
            <a:pPr marL="0" indent="0">
              <a:buNone/>
            </a:pPr>
            <a:r>
              <a:rPr lang="cs-CZ" dirty="0" smtClean="0"/>
              <a:t>Poskytovatel je povinen zpracovat a zajistit dodržování plánu výchovy  a péče o dítě, rozvoje schopností, kulturních a hygienických návyků dítěte (dále jen „plán výchovy a péče o dítě) se zaměřením na formování osobnosti dítěte a fyzický a psychický vývoj dítěte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115</TotalTime>
  <Words>873</Words>
  <Application>Microsoft Office PowerPoint</Application>
  <PresentationFormat>Předvádění na obrazovce (4:3)</PresentationFormat>
  <Paragraphs>222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PREZENTACE</vt:lpstr>
      <vt:lpstr>Standardy kvality péče -  standardy procedurální</vt:lpstr>
      <vt:lpstr>Klub K2,o.p.s.</vt:lpstr>
      <vt:lpstr>Proces vývoje tématu kvality</vt:lpstr>
      <vt:lpstr>Standardy kvality péče v zařízeních</vt:lpstr>
      <vt:lpstr>Prezentace aplikace PowerPoint</vt:lpstr>
      <vt:lpstr>Procedurální standardy</vt:lpstr>
      <vt:lpstr>Prezentace aplikace PowerPoint</vt:lpstr>
      <vt:lpstr>Pedagogický plán</vt:lpstr>
      <vt:lpstr>Pedagogický plán</vt:lpstr>
      <vt:lpstr>Pedagogický plán – plán výchovy a péče o dítě</vt:lpstr>
      <vt:lpstr>Školka K2 – Rosteme s přírodou</vt:lpstr>
      <vt:lpstr>Dětský klub K2</vt:lpstr>
      <vt:lpstr>Prezentace aplikace PowerPoint</vt:lpstr>
      <vt:lpstr>Ochrana práv dětí a rodin</vt:lpstr>
      <vt:lpstr>Etický kodex Školky K2</vt:lpstr>
      <vt:lpstr>Prezentace aplikace PowerPoint</vt:lpstr>
      <vt:lpstr>Jednání se zájemcem o službu, dohoda o službě</vt:lpstr>
      <vt:lpstr>Prezentace aplikace PowerPoint</vt:lpstr>
      <vt:lpstr>Smlouva o poskytování péče</vt:lpstr>
      <vt:lpstr>Prezentace aplikace PowerPoint</vt:lpstr>
      <vt:lpstr>Individuální plán pro dítě</vt:lpstr>
      <vt:lpstr>Tabulka pokroků</vt:lpstr>
      <vt:lpstr>Prezentace aplikace PowerPoint</vt:lpstr>
      <vt:lpstr>Návaznost služeb</vt:lpstr>
      <vt:lpstr>Seznam doporučených kontaktů</vt:lpstr>
      <vt:lpstr>Prezentace aplikace PowerPoint</vt:lpstr>
      <vt:lpstr>Personální standardy</vt:lpstr>
      <vt:lpstr>Provozní standardy</vt:lpstr>
      <vt:lpstr>Pohled rodiče</vt:lpstr>
      <vt:lpstr>Prezentace aplikace PowerPoint</vt:lpstr>
      <vt:lpstr>Klub K2 ve spolupráci s ARPAV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kvality péče -  standardy procedurální</dc:title>
  <dc:creator>regina</dc:creator>
  <cp:lastModifiedBy>regina</cp:lastModifiedBy>
  <cp:revision>24</cp:revision>
  <dcterms:created xsi:type="dcterms:W3CDTF">2014-10-12T14:45:40Z</dcterms:created>
  <dcterms:modified xsi:type="dcterms:W3CDTF">2014-10-16T10:14:04Z</dcterms:modified>
</cp:coreProperties>
</file>