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5" r:id="rId4"/>
    <p:sldId id="266" r:id="rId5"/>
    <p:sldId id="258" r:id="rId6"/>
    <p:sldId id="259" r:id="rId7"/>
    <p:sldId id="260" r:id="rId8"/>
    <p:sldId id="262" r:id="rId9"/>
    <p:sldId id="263" r:id="rId10"/>
    <p:sldId id="261" r:id="rId11"/>
    <p:sldId id="26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4066-40C3-4479-B290-E330A3DECD55}" type="datetimeFigureOut">
              <a:rPr lang="cs-CZ" smtClean="0"/>
              <a:t>14.5.2014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A5530-8A5F-47A7-A5ED-A22536C7E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541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4066-40C3-4479-B290-E330A3DECD55}" type="datetimeFigureOut">
              <a:rPr lang="cs-CZ" smtClean="0"/>
              <a:t>14.5.2014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A5530-8A5F-47A7-A5ED-A22536C7E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7642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4066-40C3-4479-B290-E330A3DECD55}" type="datetimeFigureOut">
              <a:rPr lang="cs-CZ" smtClean="0"/>
              <a:t>14.5.2014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A5530-8A5F-47A7-A5ED-A22536C7E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696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4066-40C3-4479-B290-E330A3DECD55}" type="datetimeFigureOut">
              <a:rPr lang="cs-CZ" smtClean="0"/>
              <a:t>14.5.2014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A5530-8A5F-47A7-A5ED-A22536C7E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737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4066-40C3-4479-B290-E330A3DECD55}" type="datetimeFigureOut">
              <a:rPr lang="cs-CZ" smtClean="0"/>
              <a:t>14.5.2014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A5530-8A5F-47A7-A5ED-A22536C7E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3354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4066-40C3-4479-B290-E330A3DECD55}" type="datetimeFigureOut">
              <a:rPr lang="cs-CZ" smtClean="0"/>
              <a:t>14.5.2014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A5530-8A5F-47A7-A5ED-A22536C7E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355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4066-40C3-4479-B290-E330A3DECD55}" type="datetimeFigureOut">
              <a:rPr lang="cs-CZ" smtClean="0"/>
              <a:t>14.5.2014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A5530-8A5F-47A7-A5ED-A22536C7E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423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4066-40C3-4479-B290-E330A3DECD55}" type="datetimeFigureOut">
              <a:rPr lang="cs-CZ" smtClean="0"/>
              <a:t>14.5.2014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A5530-8A5F-47A7-A5ED-A22536C7E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8435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4066-40C3-4479-B290-E330A3DECD55}" type="datetimeFigureOut">
              <a:rPr lang="cs-CZ" smtClean="0"/>
              <a:t>14.5.2014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A5530-8A5F-47A7-A5ED-A22536C7E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9795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4066-40C3-4479-B290-E330A3DECD55}" type="datetimeFigureOut">
              <a:rPr lang="cs-CZ" smtClean="0"/>
              <a:t>14.5.2014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A5530-8A5F-47A7-A5ED-A22536C7E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2177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4066-40C3-4479-B290-E330A3DECD55}" type="datetimeFigureOut">
              <a:rPr lang="cs-CZ" smtClean="0"/>
              <a:t>14.5.2014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A5530-8A5F-47A7-A5ED-A22536C7E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073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C4066-40C3-4479-B290-E330A3DECD55}" type="datetimeFigureOut">
              <a:rPr lang="cs-CZ" smtClean="0"/>
              <a:t>14.5.2014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A5530-8A5F-47A7-A5ED-A22536C7E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677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4213" y="908050"/>
            <a:ext cx="7772400" cy="1470025"/>
          </a:xfrm>
        </p:spPr>
        <p:txBody>
          <a:bodyPr/>
          <a:lstStyle/>
          <a:p>
            <a:pPr eaLnBrk="1" hangingPunct="1"/>
            <a:r>
              <a:rPr lang="cs-CZ" altLang="cs-CZ" smtClean="0"/>
              <a:t>P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75"/>
            <a:ext cx="9144000" cy="667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685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92375"/>
            <a:ext cx="8229600" cy="3633788"/>
          </a:xfrm>
        </p:spPr>
        <p:txBody>
          <a:bodyPr numCol="1">
            <a:normAutofit/>
          </a:bodyPr>
          <a:lstStyle/>
          <a:p>
            <a:pPr marL="0" indent="0" algn="ctr">
              <a:buNone/>
            </a:pPr>
            <a:r>
              <a:rPr lang="cs-CZ" sz="2500" b="1" dirty="0" smtClean="0"/>
              <a:t>Praxe</a:t>
            </a:r>
          </a:p>
          <a:p>
            <a:pPr marL="0" indent="0" algn="ctr">
              <a:buNone/>
            </a:pPr>
            <a:endParaRPr lang="cs-CZ" sz="1500" b="1" dirty="0" smtClean="0"/>
          </a:p>
          <a:p>
            <a:pPr marL="0" lvl="0" indent="0">
              <a:buNone/>
            </a:pPr>
            <a:r>
              <a:rPr lang="cs-CZ" sz="2000" dirty="0" smtClean="0"/>
              <a:t>1. </a:t>
            </a:r>
            <a:r>
              <a:rPr lang="cs-CZ" sz="2000" b="1" dirty="0" smtClean="0"/>
              <a:t>Obecní mateřské školy		2. Obecní jesle</a:t>
            </a:r>
          </a:p>
          <a:p>
            <a:r>
              <a:rPr lang="cs-CZ" sz="2000" dirty="0" smtClean="0"/>
              <a:t>MŠ Kotorská			- </a:t>
            </a:r>
            <a:r>
              <a:rPr lang="cs-CZ" sz="2000" dirty="0"/>
              <a:t>Jesle </a:t>
            </a:r>
            <a:r>
              <a:rPr lang="cs-CZ" sz="2000" dirty="0" smtClean="0"/>
              <a:t>Kotorská</a:t>
            </a:r>
            <a:br>
              <a:rPr lang="cs-CZ" sz="2000" dirty="0" smtClean="0"/>
            </a:br>
            <a:r>
              <a:rPr lang="cs-CZ" sz="2000" dirty="0" smtClean="0"/>
              <a:t>MŠ Plamínkové		- Jesle Rabasova</a:t>
            </a:r>
          </a:p>
          <a:p>
            <a:pPr lvl="0"/>
            <a:r>
              <a:rPr lang="cs-CZ" sz="2000" dirty="0" smtClean="0"/>
              <a:t>MŠ Sedlčanská</a:t>
            </a:r>
          </a:p>
          <a:p>
            <a:pPr lvl="0"/>
            <a:r>
              <a:rPr lang="cs-CZ" sz="2000" dirty="0" smtClean="0"/>
              <a:t>MŠ </a:t>
            </a:r>
            <a:r>
              <a:rPr lang="cs-CZ" sz="2000" dirty="0"/>
              <a:t>Plamínkové </a:t>
            </a:r>
            <a:r>
              <a:rPr lang="cs-CZ" sz="2000" dirty="0" smtClean="0"/>
              <a:t>2		</a:t>
            </a:r>
            <a:r>
              <a:rPr lang="cs-CZ" sz="2000" b="1" dirty="0" smtClean="0"/>
              <a:t>3. Soukromá </a:t>
            </a:r>
            <a:r>
              <a:rPr lang="cs-CZ" sz="2000" b="1" dirty="0" err="1" smtClean="0"/>
              <a:t>Montessori</a:t>
            </a:r>
            <a:r>
              <a:rPr lang="cs-CZ" sz="2000" b="1" dirty="0" smtClean="0"/>
              <a:t> zařízení</a:t>
            </a:r>
            <a:endParaRPr lang="cs-CZ" sz="2000" dirty="0" smtClean="0"/>
          </a:p>
          <a:p>
            <a:pPr lvl="0"/>
            <a:r>
              <a:rPr lang="cs-CZ" sz="2000" dirty="0"/>
              <a:t>MŠ Kukučínova </a:t>
            </a:r>
            <a:r>
              <a:rPr lang="cs-CZ" sz="2000" dirty="0" smtClean="0"/>
              <a:t>	</a:t>
            </a:r>
            <a:r>
              <a:rPr lang="cs-CZ" sz="2000" dirty="0"/>
              <a:t> </a:t>
            </a:r>
            <a:r>
              <a:rPr lang="cs-CZ" sz="2000" dirty="0" smtClean="0"/>
              <a:t>              - </a:t>
            </a:r>
            <a:r>
              <a:rPr lang="cs-CZ" sz="2000" dirty="0"/>
              <a:t>Rodinné a </a:t>
            </a:r>
            <a:r>
              <a:rPr lang="cs-CZ" sz="2000" dirty="0" err="1"/>
              <a:t>Montessori</a:t>
            </a:r>
            <a:r>
              <a:rPr lang="cs-CZ" sz="2000" dirty="0"/>
              <a:t> centrum </a:t>
            </a:r>
            <a:r>
              <a:rPr lang="cs-CZ" sz="2000" dirty="0" smtClean="0"/>
              <a:t>4medvědi</a:t>
            </a:r>
          </a:p>
          <a:p>
            <a:pPr marL="0" lvl="0" indent="0">
              <a:buNone/>
            </a:pPr>
            <a:r>
              <a:rPr lang="cs-CZ" sz="2000" dirty="0" smtClean="0"/>
              <a:t>			</a:t>
            </a:r>
            <a:r>
              <a:rPr lang="cs-CZ" sz="2000" dirty="0" smtClean="0"/>
              <a:t>	- </a:t>
            </a:r>
            <a:r>
              <a:rPr lang="cs-CZ" sz="2000" dirty="0" err="1" smtClean="0"/>
              <a:t>Vyšehrádek</a:t>
            </a:r>
            <a:endParaRPr lang="cs-CZ" sz="2000" dirty="0" smtClean="0"/>
          </a:p>
          <a:p>
            <a:pPr marL="3657600" lvl="8" indent="0">
              <a:buNone/>
            </a:pPr>
            <a:r>
              <a:rPr lang="cs-CZ" dirty="0" smtClean="0"/>
              <a:t>- Duhovka</a:t>
            </a:r>
            <a:endParaRPr lang="cs-CZ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9" descr="loga ZZ EU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6237312"/>
            <a:ext cx="35591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438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ctrTitle"/>
          </p:nvPr>
        </p:nvSpPr>
        <p:spPr>
          <a:xfrm>
            <a:off x="684213" y="908050"/>
            <a:ext cx="7772400" cy="1470025"/>
          </a:xfrm>
        </p:spPr>
        <p:txBody>
          <a:bodyPr/>
          <a:lstStyle/>
          <a:p>
            <a:pPr eaLnBrk="1" hangingPunct="1"/>
            <a:r>
              <a:rPr lang="cs-CZ" altLang="cs-CZ" smtClean="0"/>
              <a:t>P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188" y="2420938"/>
            <a:ext cx="8137525" cy="4176712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cs-CZ" sz="2800" u="sng" dirty="0" smtClean="0">
                <a:solidFill>
                  <a:schemeClr val="tx1"/>
                </a:solidFill>
              </a:rPr>
              <a:t>Termíny dalších setkání: </a:t>
            </a:r>
          </a:p>
          <a:p>
            <a:pPr>
              <a:defRPr/>
            </a:pPr>
            <a:endParaRPr lang="cs-CZ" sz="28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Závěrečná </a:t>
            </a:r>
            <a:r>
              <a:rPr lang="cs-CZ" sz="2400" dirty="0" smtClean="0">
                <a:solidFill>
                  <a:schemeClr val="tx1"/>
                </a:solidFill>
              </a:rPr>
              <a:t>konference </a:t>
            </a:r>
            <a:r>
              <a:rPr lang="cs-CZ" sz="2400" dirty="0">
                <a:solidFill>
                  <a:schemeClr val="tx1"/>
                </a:solidFill>
              </a:rPr>
              <a:t>9</a:t>
            </a:r>
            <a:r>
              <a:rPr lang="cs-CZ" sz="2400" dirty="0" smtClean="0">
                <a:solidFill>
                  <a:schemeClr val="tx1"/>
                </a:solidFill>
              </a:rPr>
              <a:t>.10.2014 (čtvrtek) – 70 osob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charset="0"/>
              <a:buAutoNum type="arabicPeriod"/>
              <a:defRPr/>
            </a:pPr>
            <a:endParaRPr lang="cs-CZ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17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9" descr="loga ZZ EU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6237288"/>
            <a:ext cx="35591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078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>
          <a:xfrm>
            <a:off x="684213" y="908050"/>
            <a:ext cx="7772400" cy="1470025"/>
          </a:xfrm>
        </p:spPr>
        <p:txBody>
          <a:bodyPr/>
          <a:lstStyle/>
          <a:p>
            <a:pPr eaLnBrk="1" hangingPunct="1"/>
            <a:r>
              <a:rPr lang="cs-CZ" altLang="cs-CZ" smtClean="0"/>
              <a:t>P</a:t>
            </a:r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1371600" y="3141663"/>
            <a:ext cx="6400800" cy="2808287"/>
          </a:xfrm>
        </p:spPr>
        <p:txBody>
          <a:bodyPr/>
          <a:lstStyle/>
          <a:p>
            <a:pPr marL="514350" indent="-514350" eaLnBrk="1" hangingPunct="1"/>
            <a:r>
              <a:rPr lang="cs-CZ" altLang="cs-CZ" sz="280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Cílem projektu je na základě zkušeností zahraničních partnerů a odborných znalostí našich expertů připravit inovativní vzdělávací program </a:t>
            </a:r>
            <a:r>
              <a:rPr lang="cs-CZ" altLang="cs-CZ" sz="2800" u="sng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Asistent v předškolní péči</a:t>
            </a:r>
            <a:r>
              <a:rPr lang="cs-CZ" altLang="cs-CZ" sz="280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9" descr="loga ZZ EU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6237288"/>
            <a:ext cx="35591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914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>
          <a:xfrm>
            <a:off x="684213" y="908050"/>
            <a:ext cx="7772400" cy="1470025"/>
          </a:xfrm>
        </p:spPr>
        <p:txBody>
          <a:bodyPr/>
          <a:lstStyle/>
          <a:p>
            <a:pPr eaLnBrk="1" hangingPunct="1"/>
            <a:r>
              <a:rPr lang="cs-CZ" altLang="cs-CZ" smtClean="0"/>
              <a:t>P</a:t>
            </a:r>
          </a:p>
        </p:txBody>
      </p:sp>
      <p:sp>
        <p:nvSpPr>
          <p:cNvPr id="4099" name="Podnadpis 2"/>
          <p:cNvSpPr>
            <a:spLocks noGrp="1"/>
          </p:cNvSpPr>
          <p:nvPr>
            <p:ph type="subTitle" idx="1"/>
          </p:nvPr>
        </p:nvSpPr>
        <p:spPr>
          <a:xfrm>
            <a:off x="611188" y="2420938"/>
            <a:ext cx="7705725" cy="3671887"/>
          </a:xfrm>
        </p:spPr>
        <p:txBody>
          <a:bodyPr/>
          <a:lstStyle/>
          <a:p>
            <a:pPr marL="514350" indent="-514350" algn="l" eaLnBrk="1" hangingPunct="1">
              <a:buFont typeface="Arial" charset="0"/>
              <a:buChar char="•"/>
            </a:pPr>
            <a:r>
              <a:rPr lang="cs-CZ" altLang="cs-CZ" sz="20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Příjemce dotace: </a:t>
            </a:r>
            <a:r>
              <a:rPr lang="cs-CZ" altLang="cs-CZ" sz="20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Zdravotnické zařízení městské části Praha 4 </a:t>
            </a:r>
            <a:r>
              <a:rPr lang="cs-CZ" altLang="cs-CZ" sz="2000" u="sng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www.zzpraha4.cz</a:t>
            </a:r>
          </a:p>
          <a:p>
            <a:pPr marL="514350" indent="-514350" algn="l" eaLnBrk="1" hangingPunct="1">
              <a:buFont typeface="Arial" charset="0"/>
              <a:buChar char="•"/>
            </a:pPr>
            <a:r>
              <a:rPr lang="cs-CZ" altLang="cs-CZ" sz="20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Mezinárodní projekt</a:t>
            </a:r>
          </a:p>
          <a:p>
            <a:pPr marL="514350" indent="-514350" algn="l" eaLnBrk="1" hangingPunct="1">
              <a:buFont typeface="Arial" charset="0"/>
              <a:buChar char="•"/>
            </a:pPr>
            <a:r>
              <a:rPr lang="cs-CZ" altLang="cs-CZ" sz="2000" u="sng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4 zahraniční partneři:</a:t>
            </a:r>
          </a:p>
          <a:p>
            <a:pPr marL="971550" lvl="1" indent="-514350" algn="l" eaLnBrk="1" hangingPunct="1">
              <a:buFont typeface="Arial" charset="0"/>
              <a:buChar char="•"/>
            </a:pPr>
            <a:r>
              <a:rPr lang="cs-CZ" altLang="cs-CZ" sz="2000" dirty="0" err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PISCESwm</a:t>
            </a:r>
            <a:r>
              <a:rPr lang="cs-CZ" altLang="cs-CZ" sz="20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– </a:t>
            </a:r>
            <a:r>
              <a:rPr lang="cs-CZ" altLang="cs-CZ" sz="2000" dirty="0" err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Brirmingaham</a:t>
            </a:r>
            <a:r>
              <a:rPr lang="cs-CZ" altLang="cs-CZ" sz="20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Velká Británie</a:t>
            </a:r>
          </a:p>
          <a:p>
            <a:pPr marL="971550" lvl="1" indent="-514350" algn="l">
              <a:buFont typeface="Arial" charset="0"/>
              <a:buChar char="•"/>
            </a:pPr>
            <a:r>
              <a:rPr lang="cs-CZ" sz="2000" dirty="0" err="1">
                <a:solidFill>
                  <a:schemeClr val="tx1"/>
                </a:solidFill>
              </a:rPr>
              <a:t>Fundación</a:t>
            </a:r>
            <a:r>
              <a:rPr lang="cs-CZ" sz="2000" dirty="0">
                <a:solidFill>
                  <a:schemeClr val="tx1"/>
                </a:solidFill>
              </a:rPr>
              <a:t> Federico </a:t>
            </a:r>
            <a:r>
              <a:rPr lang="cs-CZ" sz="2000" dirty="0" err="1" smtClean="0">
                <a:solidFill>
                  <a:schemeClr val="tx1"/>
                </a:solidFill>
              </a:rPr>
              <a:t>Ozanam</a:t>
            </a:r>
            <a:r>
              <a:rPr lang="cs-CZ" sz="2000" dirty="0" smtClean="0">
                <a:solidFill>
                  <a:schemeClr val="tx1"/>
                </a:solidFill>
              </a:rPr>
              <a:t> – Zaragoza, Španělsko</a:t>
            </a:r>
            <a:endParaRPr lang="cs-CZ" altLang="cs-CZ" sz="20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marL="971550" lvl="1" indent="-514350" algn="l" eaLnBrk="1" hangingPunct="1">
              <a:buFont typeface="Arial" charset="0"/>
              <a:buChar char="•"/>
            </a:pPr>
            <a:r>
              <a:rPr lang="cs-CZ" altLang="cs-CZ" sz="20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ISL – </a:t>
            </a:r>
            <a:r>
              <a:rPr lang="cs-CZ" altLang="cs-CZ" sz="2000" dirty="0" err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Leikskolinn</a:t>
            </a:r>
            <a:r>
              <a:rPr lang="cs-CZ" altLang="cs-CZ" sz="20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cs-CZ" altLang="cs-CZ" sz="2000" dirty="0" err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Solborg</a:t>
            </a:r>
            <a:r>
              <a:rPr lang="cs-CZ" altLang="cs-CZ" sz="20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Island</a:t>
            </a:r>
          </a:p>
          <a:p>
            <a:pPr marL="971550" lvl="1" indent="-514350" algn="l" eaLnBrk="1" hangingPunct="1">
              <a:buFont typeface="Arial" charset="0"/>
              <a:buChar char="•"/>
            </a:pPr>
            <a:r>
              <a:rPr lang="cs-CZ" altLang="cs-CZ" sz="20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IRZL – Lublin, Polsko</a:t>
            </a:r>
          </a:p>
          <a:p>
            <a:pPr marL="514350" indent="-514350" algn="l" eaLnBrk="1" hangingPunct="1">
              <a:buFont typeface="Arial" charset="0"/>
              <a:buChar char="•"/>
            </a:pPr>
            <a:r>
              <a:rPr lang="cs-CZ" altLang="cs-CZ" sz="20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Doba trvání projektu: 24 měsíců (prosinec 2012 - listopad 2014)</a:t>
            </a:r>
            <a:endParaRPr lang="cs-CZ" altLang="cs-CZ" sz="28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410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9" descr="loga ZZ EU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6237288"/>
            <a:ext cx="35591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956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ctrTitle"/>
          </p:nvPr>
        </p:nvSpPr>
        <p:spPr>
          <a:xfrm>
            <a:off x="684213" y="908050"/>
            <a:ext cx="7772400" cy="1470025"/>
          </a:xfrm>
        </p:spPr>
        <p:txBody>
          <a:bodyPr/>
          <a:lstStyle/>
          <a:p>
            <a:pPr eaLnBrk="1" hangingPunct="1"/>
            <a:r>
              <a:rPr lang="cs-CZ" altLang="cs-CZ" smtClean="0"/>
              <a:t>P</a:t>
            </a:r>
          </a:p>
        </p:txBody>
      </p:sp>
      <p:sp>
        <p:nvSpPr>
          <p:cNvPr id="6147" name="Podnadpis 2"/>
          <p:cNvSpPr>
            <a:spLocks noGrp="1"/>
          </p:cNvSpPr>
          <p:nvPr>
            <p:ph type="subTitle" idx="1"/>
          </p:nvPr>
        </p:nvSpPr>
        <p:spPr>
          <a:xfrm>
            <a:off x="611188" y="2420938"/>
            <a:ext cx="8137525" cy="4176712"/>
          </a:xfrm>
        </p:spPr>
        <p:txBody>
          <a:bodyPr/>
          <a:lstStyle/>
          <a:p>
            <a:pPr marL="514350" indent="-514350" algn="l" eaLnBrk="1" hangingPunct="1"/>
            <a:r>
              <a:rPr lang="cs-CZ" altLang="cs-CZ" sz="2400" u="sng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Klíčové aktivity: </a:t>
            </a:r>
          </a:p>
          <a:p>
            <a:pPr marL="514350" indent="-514350" algn="l" eaLnBrk="1" hangingPunct="1">
              <a:buFont typeface="Arial" charset="0"/>
              <a:buAutoNum type="arabicPeriod"/>
            </a:pPr>
            <a:r>
              <a:rPr lang="cs-CZ" altLang="cs-CZ" sz="240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Přenos zkušeností a know-how</a:t>
            </a:r>
          </a:p>
          <a:p>
            <a:pPr marL="514350" indent="-514350" algn="l" eaLnBrk="1" hangingPunct="1">
              <a:buFont typeface="Arial" charset="0"/>
              <a:buAutoNum type="arabicPeriod"/>
            </a:pPr>
            <a:r>
              <a:rPr lang="cs-CZ" altLang="cs-CZ" sz="240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Vývoj vzdělávacího Programu „Asistentka v předškolní péči“</a:t>
            </a:r>
          </a:p>
          <a:p>
            <a:pPr marL="514350" indent="-514350" algn="l" eaLnBrk="1" hangingPunct="1">
              <a:buFont typeface="Arial" charset="0"/>
              <a:buAutoNum type="arabicPeriod"/>
            </a:pPr>
            <a:r>
              <a:rPr lang="cs-CZ" altLang="cs-CZ" sz="240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Pilotáž – teoretická a praktická příprava 30 osob</a:t>
            </a:r>
          </a:p>
          <a:p>
            <a:pPr marL="514350" indent="-514350" algn="l" eaLnBrk="1" hangingPunct="1">
              <a:buFont typeface="Arial" charset="0"/>
              <a:buAutoNum type="arabicPeriod"/>
            </a:pPr>
            <a:r>
              <a:rPr lang="cs-CZ" altLang="cs-CZ" sz="240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Šíření výstupů projektu</a:t>
            </a:r>
          </a:p>
          <a:p>
            <a:pPr marL="514350" indent="-514350" algn="l" eaLnBrk="1" hangingPunct="1">
              <a:buFont typeface="Arial" charset="0"/>
              <a:buAutoNum type="arabicPeriod"/>
            </a:pPr>
            <a:r>
              <a:rPr lang="cs-CZ" altLang="cs-CZ" sz="240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Publicita</a:t>
            </a:r>
          </a:p>
          <a:p>
            <a:pPr marL="514350" indent="-514350" algn="l" eaLnBrk="1" hangingPunct="1">
              <a:buFont typeface="Arial" charset="0"/>
              <a:buAutoNum type="arabicPeriod"/>
            </a:pPr>
            <a:r>
              <a:rPr lang="cs-CZ" altLang="cs-CZ" sz="240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Spolupráce s Úřadem práce</a:t>
            </a:r>
          </a:p>
          <a:p>
            <a:pPr marL="514350" indent="-514350" eaLnBrk="1" hangingPunct="1">
              <a:buFont typeface="Arial" charset="0"/>
              <a:buAutoNum type="arabicPeriod"/>
            </a:pPr>
            <a:endParaRPr lang="cs-CZ" altLang="cs-CZ" sz="2800" smtClean="0">
              <a:solidFill>
                <a:srgbClr val="89898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614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9" descr="loga ZZ EU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6237288"/>
            <a:ext cx="35591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532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5456" y="2492374"/>
            <a:ext cx="8229600" cy="396096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3800" b="1" dirty="0" smtClean="0">
                <a:solidFill>
                  <a:srgbClr val="00B050"/>
                </a:solidFill>
              </a:rPr>
              <a:t>Informace ke kurzu Asistentka v předškolní péči</a:t>
            </a:r>
          </a:p>
          <a:p>
            <a:pPr marL="0" indent="0">
              <a:buNone/>
            </a:pPr>
            <a:endParaRPr lang="cs-CZ" sz="2000" u="sng" dirty="0" smtClean="0"/>
          </a:p>
          <a:p>
            <a:pPr marL="0" indent="0">
              <a:buNone/>
            </a:pPr>
            <a:r>
              <a:rPr lang="cs-CZ" sz="2000" u="sng" dirty="0" smtClean="0"/>
              <a:t>Počet přihlášených</a:t>
            </a:r>
            <a:r>
              <a:rPr lang="cs-CZ" sz="2000" dirty="0" smtClean="0"/>
              <a:t>: 122 žen (50 žen 50+ a 72 žen s dětmi do 15 let)</a:t>
            </a:r>
          </a:p>
          <a:p>
            <a:pPr marL="0" indent="0">
              <a:buNone/>
            </a:pPr>
            <a:endParaRPr lang="cs-CZ" sz="2000" u="sng" dirty="0"/>
          </a:p>
          <a:p>
            <a:pPr marL="0" indent="0">
              <a:buNone/>
            </a:pPr>
            <a:r>
              <a:rPr lang="cs-CZ" sz="2000" u="sng" dirty="0" smtClean="0"/>
              <a:t>Počet pozvaných do 2. kola: </a:t>
            </a:r>
            <a:r>
              <a:rPr lang="cs-CZ" sz="2000" dirty="0" smtClean="0"/>
              <a:t>52 žen (21 žen 50+ a 31 žen s dětmi do 15 let)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u="sng" dirty="0" smtClean="0"/>
              <a:t>Počet vybíraných do kurzu:</a:t>
            </a:r>
            <a:r>
              <a:rPr lang="cs-CZ" sz="2000" dirty="0" smtClean="0"/>
              <a:t> 36 žen</a:t>
            </a:r>
          </a:p>
          <a:p>
            <a:pPr marL="0" indent="0">
              <a:buNone/>
            </a:pPr>
            <a:endParaRPr lang="cs-CZ" sz="2000" u="sng" dirty="0"/>
          </a:p>
          <a:p>
            <a:pPr marL="0" indent="0">
              <a:buNone/>
            </a:pPr>
            <a:r>
              <a:rPr lang="cs-CZ" sz="2000" u="sng" dirty="0" smtClean="0"/>
              <a:t>Počet žen, které kurz zahájily:</a:t>
            </a:r>
            <a:r>
              <a:rPr lang="cs-CZ" sz="2000" dirty="0" smtClean="0"/>
              <a:t> 29 žen</a:t>
            </a:r>
            <a:endParaRPr lang="cs-CZ" sz="2000" u="sng" dirty="0" smtClean="0"/>
          </a:p>
          <a:p>
            <a:pPr marL="0" indent="0">
              <a:buNone/>
            </a:pPr>
            <a:endParaRPr lang="cs-CZ" sz="2000" u="sng" dirty="0" smtClean="0"/>
          </a:p>
          <a:p>
            <a:pPr marL="0" indent="0">
              <a:buNone/>
            </a:pPr>
            <a:endParaRPr lang="cs-CZ" sz="20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9" descr="loga ZZ EU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6237288"/>
            <a:ext cx="35591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061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92375"/>
            <a:ext cx="8229600" cy="36337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u="sng" dirty="0" smtClean="0"/>
              <a:t>Výběrová kritéria:</a:t>
            </a:r>
          </a:p>
          <a:p>
            <a:r>
              <a:rPr lang="cs-CZ" sz="2000" dirty="0" smtClean="0"/>
              <a:t>Žena s dítětem do 15 let</a:t>
            </a:r>
          </a:p>
          <a:p>
            <a:r>
              <a:rPr lang="cs-CZ" sz="2000" dirty="0" smtClean="0"/>
              <a:t>Žena v předdůchodovém věku (50+)</a:t>
            </a:r>
          </a:p>
          <a:p>
            <a:r>
              <a:rPr lang="cs-CZ" sz="2000" dirty="0" smtClean="0"/>
              <a:t>Trvalý pobyt v Praze / výdělečná činnost na území Prahy min. 180h</a:t>
            </a:r>
          </a:p>
          <a:p>
            <a:r>
              <a:rPr lang="cs-CZ" sz="2000" dirty="0" smtClean="0"/>
              <a:t>Motivace a snaha uplatnit získané znalosti v praxi</a:t>
            </a:r>
          </a:p>
          <a:p>
            <a:pPr marL="0" indent="0">
              <a:buNone/>
            </a:pPr>
            <a:endParaRPr lang="cs-CZ" sz="2000" u="sng" dirty="0" smtClean="0"/>
          </a:p>
          <a:p>
            <a:pPr marL="0" indent="0">
              <a:buNone/>
            </a:pPr>
            <a:r>
              <a:rPr lang="cs-CZ" sz="2000" u="sng" dirty="0" smtClean="0"/>
              <a:t>Rozsah kurzu:</a:t>
            </a:r>
          </a:p>
          <a:p>
            <a:r>
              <a:rPr lang="cs-CZ" sz="2000" dirty="0" smtClean="0"/>
              <a:t>Teoretická část 128h</a:t>
            </a:r>
          </a:p>
          <a:p>
            <a:r>
              <a:rPr lang="cs-CZ" sz="2000" dirty="0" smtClean="0"/>
              <a:t>Praktická část 64h (20h </a:t>
            </a:r>
            <a:r>
              <a:rPr lang="cs-CZ" sz="2000" dirty="0" err="1" smtClean="0"/>
              <a:t>jeselská</a:t>
            </a:r>
            <a:r>
              <a:rPr lang="cs-CZ" sz="2000" dirty="0" smtClean="0"/>
              <a:t> zařízení pro děti do 3 let; </a:t>
            </a:r>
            <a:r>
              <a:rPr lang="cs-CZ" sz="2000" dirty="0" smtClean="0"/>
              <a:t>39</a:t>
            </a:r>
            <a:r>
              <a:rPr lang="cs-CZ" sz="2000" dirty="0" smtClean="0"/>
              <a:t>h </a:t>
            </a:r>
            <a:r>
              <a:rPr lang="cs-CZ" sz="2000" dirty="0" smtClean="0"/>
              <a:t>obecní MŠ; </a:t>
            </a:r>
            <a:r>
              <a:rPr lang="cs-CZ" sz="2000" dirty="0" smtClean="0"/>
              <a:t>5</a:t>
            </a:r>
            <a:r>
              <a:rPr lang="cs-CZ" sz="2000" dirty="0" smtClean="0"/>
              <a:t>h </a:t>
            </a:r>
            <a:r>
              <a:rPr lang="cs-CZ" sz="2000" dirty="0" smtClean="0"/>
              <a:t>soukromá </a:t>
            </a:r>
            <a:r>
              <a:rPr lang="cs-CZ" sz="2000" dirty="0" err="1" smtClean="0"/>
              <a:t>Montessori</a:t>
            </a:r>
            <a:r>
              <a:rPr lang="cs-CZ" sz="2000" dirty="0" smtClean="0"/>
              <a:t> zařízení)</a:t>
            </a:r>
          </a:p>
          <a:p>
            <a:pPr marL="0" indent="0">
              <a:buNone/>
            </a:pPr>
            <a:endParaRPr lang="cs-CZ" sz="2000" u="sng" dirty="0" smtClean="0"/>
          </a:p>
          <a:p>
            <a:pPr marL="0" indent="0">
              <a:buNone/>
            </a:pPr>
            <a:endParaRPr lang="cs-CZ" sz="2000" u="sng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9" descr="loga ZZ EU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6237288"/>
            <a:ext cx="35591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573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92374"/>
            <a:ext cx="8229600" cy="396096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2500" b="1" u="sng" dirty="0" smtClean="0"/>
              <a:t>Témata prezenční části:</a:t>
            </a:r>
          </a:p>
          <a:p>
            <a:r>
              <a:rPr lang="cs-CZ" sz="2200" dirty="0" smtClean="0"/>
              <a:t>Specifikace práce s předškolními dětmi v zařízeních zřizovanými obcemi</a:t>
            </a:r>
          </a:p>
          <a:p>
            <a:r>
              <a:rPr lang="cs-CZ" sz="2200" dirty="0" smtClean="0"/>
              <a:t>Specifikace práce s dětmi do 3 let v obecních zařízeních</a:t>
            </a:r>
          </a:p>
          <a:p>
            <a:r>
              <a:rPr lang="cs-CZ" sz="2200" dirty="0" smtClean="0"/>
              <a:t>Různé formy péče o děti</a:t>
            </a:r>
          </a:p>
          <a:p>
            <a:r>
              <a:rPr lang="cs-CZ" sz="2200" dirty="0" smtClean="0"/>
              <a:t>Kurz první pomoci</a:t>
            </a:r>
          </a:p>
          <a:p>
            <a:r>
              <a:rPr lang="cs-CZ" sz="2200" dirty="0" smtClean="0"/>
              <a:t>Vývojové potřeby dětí od narození do 6 let věku</a:t>
            </a:r>
          </a:p>
          <a:p>
            <a:r>
              <a:rPr lang="cs-CZ" sz="2200" dirty="0" smtClean="0"/>
              <a:t>Jak komunikovat s dětmi</a:t>
            </a:r>
          </a:p>
          <a:p>
            <a:r>
              <a:rPr lang="cs-CZ" sz="2200" dirty="0" smtClean="0"/>
              <a:t>Jak nastavit hranice</a:t>
            </a:r>
          </a:p>
          <a:p>
            <a:r>
              <a:rPr lang="cs-CZ" sz="2200" dirty="0" smtClean="0"/>
              <a:t>Zdravý životní styl a strava u dětí do 6 let věku</a:t>
            </a:r>
          </a:p>
          <a:p>
            <a:endParaRPr lang="cs-CZ" sz="20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9" descr="loga ZZ EU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6237288"/>
            <a:ext cx="35591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678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92375"/>
            <a:ext cx="8229600" cy="3633788"/>
          </a:xfrm>
        </p:spPr>
        <p:txBody>
          <a:bodyPr>
            <a:normAutofit fontScale="92500" lnSpcReduction="20000"/>
          </a:bodyPr>
          <a:lstStyle/>
          <a:p>
            <a:r>
              <a:rPr lang="cs-CZ" sz="2500" dirty="0" err="1" smtClean="0"/>
              <a:t>Montessori</a:t>
            </a:r>
            <a:r>
              <a:rPr lang="cs-CZ" sz="2500" dirty="0" smtClean="0"/>
              <a:t> pedagogika</a:t>
            </a:r>
          </a:p>
          <a:p>
            <a:r>
              <a:rPr lang="cs-CZ" sz="2500" dirty="0" smtClean="0"/>
              <a:t>Lesní pedagogika</a:t>
            </a:r>
          </a:p>
          <a:p>
            <a:r>
              <a:rPr lang="cs-CZ" sz="2500" dirty="0" smtClean="0"/>
              <a:t>Práce s nadanými dětmi</a:t>
            </a:r>
            <a:endParaRPr lang="cs-CZ" sz="2500" dirty="0" smtClean="0"/>
          </a:p>
          <a:p>
            <a:r>
              <a:rPr lang="cs-CZ" sz="2500" dirty="0" smtClean="0"/>
              <a:t>Program Začít spolu </a:t>
            </a:r>
          </a:p>
          <a:p>
            <a:r>
              <a:rPr lang="cs-CZ" sz="2500" dirty="0" smtClean="0"/>
              <a:t>Práce s </a:t>
            </a:r>
            <a:r>
              <a:rPr lang="cs-CZ" sz="2500" dirty="0" smtClean="0"/>
              <a:t>dětmi se speciálními potřebami</a:t>
            </a:r>
            <a:endParaRPr lang="cs-CZ" sz="2500" dirty="0" smtClean="0"/>
          </a:p>
          <a:p>
            <a:r>
              <a:rPr lang="cs-CZ" sz="2500" dirty="0" smtClean="0"/>
              <a:t>Jak přistupovat k dětem s ADHD</a:t>
            </a:r>
          </a:p>
          <a:p>
            <a:r>
              <a:rPr lang="cs-CZ" sz="2500" dirty="0" smtClean="0"/>
              <a:t>Vedení dětí k hygienickým návykům</a:t>
            </a:r>
          </a:p>
          <a:p>
            <a:r>
              <a:rPr lang="cs-CZ" sz="2500" dirty="0" smtClean="0"/>
              <a:t>Prevence vyhoření/psychohygiena</a:t>
            </a:r>
          </a:p>
          <a:p>
            <a:r>
              <a:rPr lang="cs-CZ" sz="2500" dirty="0" smtClean="0"/>
              <a:t>Zpětná vazba k praxím</a:t>
            </a:r>
          </a:p>
          <a:p>
            <a:r>
              <a:rPr lang="cs-CZ" sz="2500" dirty="0" smtClean="0"/>
              <a:t>Prezentace náslechů z vybraných zařízeních</a:t>
            </a:r>
          </a:p>
          <a:p>
            <a:endParaRPr lang="cs-CZ" dirty="0"/>
          </a:p>
        </p:txBody>
      </p:sp>
      <p:pic>
        <p:nvPicPr>
          <p:cNvPr id="4" name="Obrázek 9" descr="loga ZZ E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6237288"/>
            <a:ext cx="35591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0243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92375"/>
            <a:ext cx="8229600" cy="3633788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Náslechy</a:t>
            </a:r>
            <a:r>
              <a:rPr lang="cs-CZ" dirty="0" smtClean="0"/>
              <a:t> (max. rozsah 8h):</a:t>
            </a:r>
          </a:p>
          <a:p>
            <a:r>
              <a:rPr lang="cs-CZ" sz="2500" i="1" dirty="0" smtClean="0"/>
              <a:t>Don </a:t>
            </a:r>
            <a:r>
              <a:rPr lang="cs-CZ" sz="2500" i="1" dirty="0" err="1" smtClean="0"/>
              <a:t>Bosco</a:t>
            </a:r>
            <a:r>
              <a:rPr lang="cs-CZ" sz="2500" i="1" dirty="0" smtClean="0"/>
              <a:t> </a:t>
            </a:r>
            <a:r>
              <a:rPr lang="cs-CZ" sz="2500" dirty="0" smtClean="0"/>
              <a:t>– logopedie</a:t>
            </a:r>
          </a:p>
          <a:p>
            <a:r>
              <a:rPr lang="cs-CZ" sz="2500" i="1" dirty="0" smtClean="0"/>
              <a:t>MŠ Laudova</a:t>
            </a:r>
            <a:r>
              <a:rPr lang="cs-CZ" sz="2500" dirty="0" smtClean="0"/>
              <a:t> </a:t>
            </a:r>
            <a:r>
              <a:rPr lang="cs-CZ" sz="2500" dirty="0" smtClean="0"/>
              <a:t>– </a:t>
            </a:r>
            <a:r>
              <a:rPr lang="cs-CZ" sz="2500" dirty="0" smtClean="0"/>
              <a:t>děti se speciálními vzdělávacími potřebami</a:t>
            </a:r>
            <a:endParaRPr lang="cs-CZ" sz="2500" dirty="0" smtClean="0"/>
          </a:p>
          <a:p>
            <a:r>
              <a:rPr lang="cs-CZ" sz="2500" i="1" dirty="0" err="1" smtClean="0"/>
              <a:t>Ekoškolka</a:t>
            </a:r>
            <a:r>
              <a:rPr lang="cs-CZ" sz="2500" i="1" dirty="0" smtClean="0"/>
              <a:t> Rozárka </a:t>
            </a:r>
            <a:r>
              <a:rPr lang="cs-CZ" sz="2500" dirty="0" smtClean="0"/>
              <a:t>– lesní pedagogika</a:t>
            </a:r>
          </a:p>
          <a:p>
            <a:r>
              <a:rPr lang="cs-CZ" sz="2500" i="1" dirty="0" smtClean="0"/>
              <a:t>MŠ U </a:t>
            </a:r>
            <a:r>
              <a:rPr lang="cs-CZ" sz="2500" i="1" dirty="0" err="1" smtClean="0"/>
              <a:t>Uranie</a:t>
            </a:r>
            <a:r>
              <a:rPr lang="cs-CZ" sz="2500" i="1" dirty="0" smtClean="0"/>
              <a:t> </a:t>
            </a:r>
            <a:r>
              <a:rPr lang="cs-CZ" sz="2500" dirty="0" smtClean="0"/>
              <a:t>– NTC </a:t>
            </a:r>
            <a:r>
              <a:rPr lang="cs-CZ" sz="2500" dirty="0" err="1" smtClean="0"/>
              <a:t>learning</a:t>
            </a:r>
            <a:endParaRPr lang="cs-CZ" sz="2500" dirty="0" smtClean="0"/>
          </a:p>
          <a:p>
            <a:r>
              <a:rPr lang="cs-CZ" sz="2500" i="1" dirty="0" smtClean="0"/>
              <a:t>MŠ </a:t>
            </a:r>
            <a:r>
              <a:rPr lang="cs-CZ" sz="2500" i="1" dirty="0" err="1" smtClean="0"/>
              <a:t>Angelova</a:t>
            </a:r>
            <a:r>
              <a:rPr lang="cs-CZ" sz="2500" i="1" dirty="0" smtClean="0"/>
              <a:t> </a:t>
            </a:r>
            <a:r>
              <a:rPr lang="cs-CZ" sz="2500" dirty="0" smtClean="0"/>
              <a:t>– program Začít spolu</a:t>
            </a:r>
            <a:endParaRPr lang="cs-CZ" sz="25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9" descr="loga ZZ EU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6237288"/>
            <a:ext cx="35591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87061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394</Words>
  <Application>Microsoft Office PowerPoint</Application>
  <PresentationFormat>Předvádění na obrazovce (4:3)</PresentationFormat>
  <Paragraphs>76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P</vt:lpstr>
      <vt:lpstr>P</vt:lpstr>
      <vt:lpstr>P</vt:lpstr>
      <vt:lpstr>P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</dc:title>
  <dc:creator>Hrklova</dc:creator>
  <cp:lastModifiedBy>Hrklova</cp:lastModifiedBy>
  <cp:revision>10</cp:revision>
  <dcterms:created xsi:type="dcterms:W3CDTF">2014-02-10T09:54:33Z</dcterms:created>
  <dcterms:modified xsi:type="dcterms:W3CDTF">2014-05-14T17:01:18Z</dcterms:modified>
</cp:coreProperties>
</file>