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57" r:id="rId4"/>
    <p:sldId id="271" r:id="rId5"/>
    <p:sldId id="279" r:id="rId6"/>
    <p:sldId id="258" r:id="rId7"/>
    <p:sldId id="273" r:id="rId8"/>
    <p:sldId id="259" r:id="rId9"/>
    <p:sldId id="260" r:id="rId10"/>
    <p:sldId id="275" r:id="rId11"/>
    <p:sldId id="272" r:id="rId12"/>
    <p:sldId id="261" r:id="rId13"/>
    <p:sldId id="274" r:id="rId14"/>
    <p:sldId id="276" r:id="rId15"/>
    <p:sldId id="277" r:id="rId16"/>
    <p:sldId id="282" r:id="rId17"/>
    <p:sldId id="288" r:id="rId18"/>
    <p:sldId id="289" r:id="rId19"/>
    <p:sldId id="286" r:id="rId20"/>
    <p:sldId id="287" r:id="rId21"/>
    <p:sldId id="262" r:id="rId22"/>
    <p:sldId id="278" r:id="rId23"/>
    <p:sldId id="285" r:id="rId24"/>
    <p:sldId id="280" r:id="rId25"/>
    <p:sldId id="281" r:id="rId26"/>
    <p:sldId id="267" r:id="rId27"/>
    <p:sldId id="284" r:id="rId28"/>
    <p:sldId id="283" r:id="rId29"/>
    <p:sldId id="269" r:id="rId30"/>
    <p:sldId id="270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9C061-4B8E-4853-A432-692E43FABEB3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4969-7307-4BDC-A51E-C803693A3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8B49-0147-4788-8B14-D25A6F3D0978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B8701-B1F5-4530-98B4-985B01429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4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8701-B1F5-4530-98B4-985B014296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EC848E-0C65-4567-AF35-61CE6EDAF72C}" type="datetimeFigureOut">
              <a:rPr lang="cs-CZ" smtClean="0"/>
              <a:pPr/>
              <a:t>14.5.2014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E285DA-2D2C-4914-A9E2-F3A7D86739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6172" y="3356992"/>
            <a:ext cx="8371656" cy="158417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Velká Británie </a:t>
            </a:r>
            <a:br>
              <a:rPr lang="cs-CZ" dirty="0"/>
            </a:br>
            <a:r>
              <a:rPr lang="en-US" dirty="0"/>
              <a:t>Birmingham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776864" cy="2088232"/>
          </a:xfrm>
        </p:spPr>
        <p:txBody>
          <a:bodyPr>
            <a:noAutofit/>
          </a:bodyPr>
          <a:lstStyle/>
          <a:p>
            <a:pPr algn="ctr"/>
            <a:r>
              <a:rPr lang="cs-CZ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Ukázky dobré praxe ze studijní cesty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Dana Zichová</a:t>
            </a:r>
          </a:p>
          <a:p>
            <a:pPr algn="ctr"/>
            <a:r>
              <a:rPr lang="cs-CZ" b="1" dirty="0" smtClean="0"/>
              <a:t>15.5.2014</a:t>
            </a:r>
            <a:endParaRPr lang="cs-CZ" b="1" dirty="0"/>
          </a:p>
        </p:txBody>
      </p:sp>
      <p:pic>
        <p:nvPicPr>
          <p:cNvPr id="1026" name="Obrázek 5" descr="P12607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156"/>
            <a:ext cx="2923050" cy="2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" name="Obrázek 4" descr="P1260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3" y="624644"/>
            <a:ext cx="2923050" cy="2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Č P4\Desktop\P1260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59" y="228601"/>
            <a:ext cx="2238281" cy="2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80040" cy="10081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Předškolní péče o děti ve Velké Británii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148" y="1124744"/>
            <a:ext cx="5635352" cy="2016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Výběrová kritéria pro přijetí dítěte do školky: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Sociálně slabší rodiny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Děti se speciálními potřebami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Bydliště </a:t>
            </a:r>
          </a:p>
          <a:p>
            <a:endParaRPr lang="cs-CZ" dirty="0"/>
          </a:p>
        </p:txBody>
      </p:sp>
      <p:pic>
        <p:nvPicPr>
          <p:cNvPr id="7170" name="Picture 2" descr="E:\malé fotky\P1260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5724128" cy="40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19442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 dirty="0"/>
              <a:t>Počet pracovníků v mateřských školách na počet dětí </a:t>
            </a:r>
            <a:r>
              <a:rPr lang="cs-CZ" sz="3600" dirty="0"/>
              <a:t> </a:t>
            </a:r>
            <a:r>
              <a:rPr lang="cs-CZ" sz="4000" dirty="0" smtClean="0"/>
              <a:t> </a:t>
            </a:r>
          </a:p>
          <a:p>
            <a:pPr marL="0" indent="0">
              <a:buNone/>
            </a:pPr>
            <a:r>
              <a:rPr lang="cs-CZ" sz="3600" dirty="0" smtClean="0"/>
              <a:t>dle </a:t>
            </a:r>
            <a:r>
              <a:rPr lang="cs-CZ" sz="3600" dirty="0"/>
              <a:t>věku dětí</a:t>
            </a:r>
            <a:r>
              <a:rPr lang="cs-CZ" sz="4000" dirty="0"/>
              <a:t>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do 2 let = 3 děti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Do 3 let = 4 děti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Nad 3 roky = 8 dětí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23" y="2204864"/>
            <a:ext cx="5634203" cy="42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8308032" cy="134076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Předškolní péče o děti ve Velké Británii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1440160"/>
          </a:xfrm>
        </p:spPr>
        <p:txBody>
          <a:bodyPr>
            <a:normAutofit fontScale="85000" lnSpcReduction="20000"/>
          </a:bodyPr>
          <a:lstStyle/>
          <a:p>
            <a:pPr marL="0" indent="0">
              <a:buClrTx/>
              <a:buSzPct val="80000"/>
              <a:buNone/>
            </a:pPr>
            <a:r>
              <a:rPr lang="cs-CZ" sz="3300" b="1" dirty="0" err="1"/>
              <a:t>Teacher</a:t>
            </a:r>
            <a:r>
              <a:rPr lang="cs-CZ" sz="3300" b="1" dirty="0"/>
              <a:t> </a:t>
            </a:r>
            <a:r>
              <a:rPr lang="cs-CZ" sz="3300" dirty="0"/>
              <a:t>– učitel</a:t>
            </a:r>
          </a:p>
          <a:p>
            <a:pPr marL="0" indent="0">
              <a:buClrTx/>
              <a:buSzPct val="80000"/>
              <a:buNone/>
            </a:pPr>
            <a:r>
              <a:rPr lang="cs-CZ" sz="2800" dirty="0" smtClean="0"/>
              <a:t>Vysokoškolsky </a:t>
            </a:r>
            <a:r>
              <a:rPr lang="cs-CZ" sz="2800" dirty="0"/>
              <a:t>vzdělaný pracovník, jehož hlavní náplní práce je </a:t>
            </a:r>
            <a:r>
              <a:rPr lang="cs-CZ" sz="2800" dirty="0" smtClean="0"/>
              <a:t>příprava </a:t>
            </a:r>
            <a:r>
              <a:rPr lang="cs-CZ" sz="2800" dirty="0"/>
              <a:t>a kontrola realizace individuálních a skupinových plánů dětí. Není </a:t>
            </a:r>
            <a:r>
              <a:rPr lang="cs-CZ" sz="2800" dirty="0" smtClean="0"/>
              <a:t>ve </a:t>
            </a:r>
            <a:r>
              <a:rPr lang="cs-CZ" sz="2800" dirty="0"/>
              <a:t>všech organizacích.</a:t>
            </a:r>
          </a:p>
          <a:p>
            <a:pPr>
              <a:buClrTx/>
              <a:buSzPct val="80000"/>
              <a:buFont typeface="Wingdings" pitchFamily="2" charset="2"/>
              <a:buChar char="Ø"/>
            </a:pPr>
            <a:endParaRPr lang="cs-CZ" sz="2800" dirty="0" smtClean="0"/>
          </a:p>
        </p:txBody>
      </p:sp>
      <p:pic>
        <p:nvPicPr>
          <p:cNvPr id="3075" name="Picture 3" descr="E:\malé fotky\P126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84581"/>
            <a:ext cx="6071245" cy="40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08032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4843264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ClrTx/>
              <a:buSzPct val="80000"/>
              <a:buNone/>
            </a:pPr>
            <a:r>
              <a:rPr lang="cs-CZ" sz="3300" b="1" dirty="0" err="1"/>
              <a:t>Nurse</a:t>
            </a:r>
            <a:r>
              <a:rPr lang="cs-CZ" sz="3300" dirty="0"/>
              <a:t> – sestra, ošetřovatelka</a:t>
            </a:r>
          </a:p>
          <a:p>
            <a:pPr marL="0" indent="0">
              <a:buClrTx/>
              <a:buSzPct val="80000"/>
              <a:buNone/>
            </a:pPr>
            <a:endParaRPr lang="cs-CZ" sz="3500" dirty="0" smtClean="0"/>
          </a:p>
          <a:p>
            <a:pPr marL="0" indent="0">
              <a:buClrTx/>
              <a:buSzPct val="80000"/>
              <a:buNone/>
            </a:pPr>
            <a:r>
              <a:rPr lang="cs-CZ" dirty="0" smtClean="0"/>
              <a:t>Středoškolsky </a:t>
            </a:r>
            <a:r>
              <a:rPr lang="cs-CZ" dirty="0"/>
              <a:t>vzdělaný pracovník, </a:t>
            </a:r>
            <a:r>
              <a:rPr lang="cs-CZ" dirty="0" smtClean="0"/>
              <a:t>jehož </a:t>
            </a:r>
            <a:r>
              <a:rPr lang="cs-CZ" dirty="0"/>
              <a:t>pracovní náplní je přímá </a:t>
            </a:r>
            <a:r>
              <a:rPr lang="cs-CZ" dirty="0" smtClean="0"/>
              <a:t>práce </a:t>
            </a:r>
            <a:r>
              <a:rPr lang="cs-CZ" dirty="0"/>
              <a:t>s dětmi, </a:t>
            </a:r>
            <a:r>
              <a:rPr lang="cs-CZ" dirty="0" smtClean="0"/>
              <a:t>realizace individuálních </a:t>
            </a:r>
            <a:r>
              <a:rPr lang="cs-CZ" dirty="0"/>
              <a:t>a skupinových plánů dětí. </a:t>
            </a:r>
            <a:endParaRPr lang="cs-CZ" dirty="0" smtClean="0"/>
          </a:p>
          <a:p>
            <a:pPr marL="0" indent="0">
              <a:buClrTx/>
              <a:buSzPct val="80000"/>
              <a:buNone/>
            </a:pPr>
            <a:r>
              <a:rPr lang="cs-CZ" dirty="0" smtClean="0"/>
              <a:t>Úzce spolupracuje </a:t>
            </a:r>
            <a:r>
              <a:rPr lang="cs-CZ" dirty="0"/>
              <a:t>s učitelem.</a:t>
            </a:r>
          </a:p>
          <a:p>
            <a:pPr marL="0" indent="0">
              <a:buClrTx/>
              <a:buSzPct val="80000"/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1" name="Picture 3" descr="E:\malé fotky\P126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417168" cy="51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08032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1944215"/>
          </a:xfrm>
        </p:spPr>
        <p:txBody>
          <a:bodyPr>
            <a:normAutofit fontScale="70000" lnSpcReduction="20000"/>
          </a:bodyPr>
          <a:lstStyle/>
          <a:p>
            <a:pPr marL="0" indent="0">
              <a:buClrTx/>
              <a:buSzPct val="80000"/>
              <a:buNone/>
            </a:pPr>
            <a:r>
              <a:rPr lang="cs-CZ" sz="3100" b="1" dirty="0" err="1"/>
              <a:t>Child</a:t>
            </a:r>
            <a:r>
              <a:rPr lang="cs-CZ" sz="3100" b="1" dirty="0"/>
              <a:t> </a:t>
            </a:r>
            <a:r>
              <a:rPr lang="cs-CZ" sz="3100" b="1" dirty="0" err="1"/>
              <a:t>Minder</a:t>
            </a:r>
            <a:r>
              <a:rPr lang="cs-CZ" sz="3100" b="1" dirty="0"/>
              <a:t> </a:t>
            </a:r>
            <a:r>
              <a:rPr lang="cs-CZ" sz="3100" dirty="0"/>
              <a:t>– chůva (pečovatelka)</a:t>
            </a:r>
          </a:p>
          <a:p>
            <a:pPr marL="0" indent="0">
              <a:buClrTx/>
              <a:buSzPct val="80000"/>
              <a:buNone/>
            </a:pPr>
            <a:r>
              <a:rPr lang="cs-CZ" sz="3100" dirty="0" smtClean="0"/>
              <a:t>Nutná </a:t>
            </a:r>
            <a:r>
              <a:rPr lang="cs-CZ" sz="3100" dirty="0"/>
              <a:t>registrace v organizaci OFSTED.</a:t>
            </a:r>
          </a:p>
          <a:p>
            <a:pPr marL="0" indent="0">
              <a:buClrTx/>
              <a:buSzPct val="80000"/>
              <a:buNone/>
            </a:pPr>
            <a:r>
              <a:rPr lang="cs-CZ" sz="3100" dirty="0" smtClean="0"/>
              <a:t>Stejně vzdělaný </a:t>
            </a:r>
            <a:r>
              <a:rPr lang="cs-CZ" sz="3100" dirty="0"/>
              <a:t>pracovník jako </a:t>
            </a:r>
            <a:r>
              <a:rPr lang="cs-CZ" sz="3100" dirty="0" smtClean="0"/>
              <a:t>sestra, tedy středoškolské vzdělání </a:t>
            </a:r>
            <a:r>
              <a:rPr lang="cs-CZ" sz="3100" dirty="0"/>
              <a:t>(kvalifikace chův pro děti ve věku </a:t>
            </a:r>
            <a:r>
              <a:rPr lang="cs-CZ" sz="3100" dirty="0" smtClean="0"/>
              <a:t>0–5 </a:t>
            </a:r>
            <a:r>
              <a:rPr lang="cs-CZ" sz="3100" dirty="0"/>
              <a:t>let, 5–let, 14–18 let</a:t>
            </a:r>
            <a:r>
              <a:rPr lang="cs-CZ" sz="3100" dirty="0" smtClean="0"/>
              <a:t>).</a:t>
            </a:r>
          </a:p>
          <a:p>
            <a:pPr marL="0" indent="0">
              <a:buClrTx/>
              <a:buSzPct val="80000"/>
              <a:buNone/>
            </a:pPr>
            <a:r>
              <a:rPr lang="cs-CZ" sz="3100" dirty="0" smtClean="0"/>
              <a:t>Ve Velké Británii vychází péče o dítě levněji při využití chůvy, než při umístění dítěte do kolektivního zařízení.</a:t>
            </a:r>
            <a:endParaRPr lang="cs-CZ" sz="3100" dirty="0"/>
          </a:p>
          <a:p>
            <a:endParaRPr lang="cs-CZ" dirty="0"/>
          </a:p>
        </p:txBody>
      </p:sp>
      <p:pic>
        <p:nvPicPr>
          <p:cNvPr id="6146" name="Picture 2" descr="C:\Users\MČ P4\Desktop\P126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3" y="3212976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Č P4\Desktop\P1260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93" y="3212976"/>
            <a:ext cx="4736527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3602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264" y="1196752"/>
            <a:ext cx="8686800" cy="1300912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Personál MŠ často doplňují dobrovolníci z řad rodičů a prarodičů dětí. Práce dobrovolníků se po určité době může změnit na práci placenou, někteří rodiče dokonce absolvují rekvalifikační kurzy nebo si dodělávají vzdělání.</a:t>
            </a:r>
          </a:p>
          <a:p>
            <a:endParaRPr lang="cs-CZ" dirty="0"/>
          </a:p>
        </p:txBody>
      </p:sp>
      <p:pic>
        <p:nvPicPr>
          <p:cNvPr id="4098" name="Picture 2" descr="E:\malé fotky\P1260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35" y="2348880"/>
            <a:ext cx="5874229" cy="4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Č P4\Desktop\P1260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" y="2888940"/>
            <a:ext cx="2494164" cy="33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2048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Předškolní péče o děti ve Velké Británii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1"/>
            <a:ext cx="8686800" cy="3183541"/>
          </a:xfrm>
        </p:spPr>
        <p:txBody>
          <a:bodyPr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cs-CZ" sz="3800" b="1" u="sng" dirty="0" smtClean="0"/>
              <a:t>Další fakta: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Děti nesmí být </a:t>
            </a:r>
            <a:r>
              <a:rPr lang="cs-CZ" i="1" dirty="0"/>
              <a:t>bez dozoru </a:t>
            </a:r>
            <a:r>
              <a:rPr lang="cs-CZ" dirty="0"/>
              <a:t>dospělé osoby do 14 let (ani během nemoci či jednodenních prázdnin</a:t>
            </a:r>
            <a:r>
              <a:rPr lang="cs-CZ" dirty="0" smtClean="0"/>
              <a:t>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i="1" dirty="0" smtClean="0"/>
              <a:t>V některých </a:t>
            </a:r>
            <a:r>
              <a:rPr lang="cs-CZ" i="1" dirty="0"/>
              <a:t>MŠ nemají děti prostor </a:t>
            </a:r>
          </a:p>
          <a:p>
            <a:pPr marL="0" indent="0">
              <a:buClrTx/>
              <a:buNone/>
            </a:pPr>
            <a:r>
              <a:rPr lang="cs-CZ" i="1" dirty="0"/>
              <a:t>     vyhraněný ke spánku </a:t>
            </a:r>
          </a:p>
          <a:p>
            <a:pPr marL="0" indent="0">
              <a:buClrTx/>
              <a:buNone/>
            </a:pPr>
            <a:r>
              <a:rPr lang="cs-CZ" i="1" dirty="0"/>
              <a:t>   </a:t>
            </a:r>
            <a:r>
              <a:rPr lang="cs-CZ" i="1" dirty="0" smtClean="0"/>
              <a:t>  </a:t>
            </a:r>
            <a:r>
              <a:rPr lang="cs-CZ" i="1" dirty="0"/>
              <a:t>(ani postýlky či matrace) </a:t>
            </a:r>
          </a:p>
          <a:p>
            <a:pPr marL="0" indent="0">
              <a:buClrTx/>
              <a:buNone/>
            </a:pPr>
            <a:r>
              <a:rPr lang="cs-CZ" i="1" dirty="0"/>
              <a:t>   </a:t>
            </a:r>
            <a:r>
              <a:rPr lang="cs-CZ" i="1" dirty="0" smtClean="0"/>
              <a:t>  </a:t>
            </a:r>
            <a:r>
              <a:rPr lang="cs-CZ" i="1" dirty="0"/>
              <a:t>a do „spací zóny“ chodí</a:t>
            </a:r>
          </a:p>
          <a:p>
            <a:pPr marL="0" indent="0">
              <a:buClrTx/>
              <a:buNone/>
            </a:pPr>
            <a:r>
              <a:rPr lang="cs-CZ" i="1" dirty="0"/>
              <a:t>    </a:t>
            </a:r>
            <a:r>
              <a:rPr lang="cs-CZ" i="1" dirty="0" smtClean="0"/>
              <a:t> spát </a:t>
            </a:r>
            <a:r>
              <a:rPr lang="cs-CZ" i="1" dirty="0"/>
              <a:t>individuálně dle své </a:t>
            </a:r>
          </a:p>
          <a:p>
            <a:pPr marL="0" indent="0">
              <a:buClrTx/>
              <a:buNone/>
            </a:pPr>
            <a:r>
              <a:rPr lang="cs-CZ" i="1" dirty="0"/>
              <a:t>    </a:t>
            </a:r>
            <a:r>
              <a:rPr lang="cs-CZ" i="1" dirty="0" smtClean="0"/>
              <a:t> potřeby</a:t>
            </a:r>
            <a:r>
              <a:rPr lang="cs-CZ" i="1" dirty="0"/>
              <a:t>.</a:t>
            </a:r>
          </a:p>
          <a:p>
            <a:pPr>
              <a:buClrTx/>
              <a:buFont typeface="Wingdings" pitchFamily="2" charset="2"/>
              <a:buChar char="Ø"/>
            </a:pPr>
            <a:endParaRPr lang="cs-CZ" dirty="0"/>
          </a:p>
          <a:p>
            <a:pPr>
              <a:buClrTx/>
              <a:buFont typeface="Wingdings" pitchFamily="2" charset="2"/>
              <a:buChar char="Ø"/>
            </a:pPr>
            <a:endParaRPr lang="cs-CZ" b="1" u="sng" dirty="0" smtClean="0"/>
          </a:p>
          <a:p>
            <a:pPr>
              <a:buClrTx/>
              <a:buFont typeface="Wingdings" pitchFamily="2" charset="2"/>
              <a:buChar char="Ø"/>
            </a:pPr>
            <a:endParaRPr lang="cs-CZ" dirty="0" smtClean="0"/>
          </a:p>
          <a:p>
            <a:pPr>
              <a:buClrTx/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7410" name="Picture 2" descr="C:\Users\MČ P4\Desktop\P1260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8032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Č P4\Desktop\P1260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3540644" cy="26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52048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20882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/>
              <a:t>Další fakta</a:t>
            </a:r>
            <a:r>
              <a:rPr lang="cs-CZ" b="1" u="sng" dirty="0" smtClean="0"/>
              <a:t>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Děti mohou chodit </a:t>
            </a:r>
            <a:r>
              <a:rPr lang="cs-CZ" i="1" dirty="0"/>
              <a:t>ven na zahradu MŠ</a:t>
            </a:r>
            <a:r>
              <a:rPr lang="cs-CZ" dirty="0"/>
              <a:t> dle své </a:t>
            </a:r>
            <a:r>
              <a:rPr lang="cs-CZ" i="1" dirty="0"/>
              <a:t>potřeby</a:t>
            </a:r>
            <a:r>
              <a:rPr lang="cs-CZ" dirty="0"/>
              <a:t> – učitelky jim pomohou s oblékáním a svlékáním (vždy min. 1 učitelka venku dohlíží na děti).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Děti chodí po celou dobu svého pobytu v MŠ obutí v botách, ve kterých přijdou (např. i holinách</a:t>
            </a:r>
            <a:r>
              <a:rPr lang="cs-CZ" dirty="0" smtClean="0"/>
              <a:t>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V Británii se řídí </a:t>
            </a:r>
            <a:r>
              <a:rPr lang="cs-CZ" dirty="0"/>
              <a:t>heslem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smtClean="0"/>
              <a:t>Neexistuje </a:t>
            </a:r>
            <a:r>
              <a:rPr lang="cs-CZ" dirty="0"/>
              <a:t>špatné počasí, jen špatné </a:t>
            </a:r>
            <a:r>
              <a:rPr lang="cs-CZ" dirty="0" smtClean="0"/>
              <a:t>oblečení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 descr="C:\Users\MČ P4\Desktop\P126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7012"/>
            <a:ext cx="3912096" cy="29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Č P4\Desktop\P1260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584171" cy="3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08032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Předškolní péče o děti ve Velké Británii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Další fakta: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V zařízeních předškolní péče jsou velmi často používány piktogramy.</a:t>
            </a:r>
            <a:endParaRPr lang="cs-CZ" dirty="0"/>
          </a:p>
        </p:txBody>
      </p:sp>
      <p:pic>
        <p:nvPicPr>
          <p:cNvPr id="19458" name="Picture 2" descr="C:\Users\MČ P4\Desktop\P1260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4" y="3717032"/>
            <a:ext cx="4002022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Č P4\Desktop\P1260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43936" cy="720080"/>
          </a:xfrm>
        </p:spPr>
        <p:txBody>
          <a:bodyPr>
            <a:normAutofit/>
          </a:bodyPr>
          <a:lstStyle/>
          <a:p>
            <a:r>
              <a:rPr lang="cs-CZ" dirty="0" smtClean="0"/>
              <a:t>Individuální plány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792087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Tvořeny ve spolupráci učitelky, sestry a rodičů dětí.</a:t>
            </a:r>
            <a:endParaRPr lang="cs-CZ" dirty="0"/>
          </a:p>
        </p:txBody>
      </p:sp>
      <p:pic>
        <p:nvPicPr>
          <p:cNvPr id="7170" name="Picture 2" descr="C:\Users\MČ P4\Desktop\P1260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03" y="1708356"/>
            <a:ext cx="4392149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Č P4\Desktop\P1260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6" y="3501008"/>
            <a:ext cx="4272136" cy="32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9"/>
            <a:ext cx="527531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Navštívené organizace během studijní cesty v březnu 2013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465313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endParaRPr lang="cs-CZ" sz="2800" b="1" dirty="0" smtClean="0"/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err="1" smtClean="0"/>
              <a:t>West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Smethwick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Enterprise</a:t>
            </a:r>
            <a:r>
              <a:rPr lang="cs-CZ" sz="2800" b="1" dirty="0" smtClean="0"/>
              <a:t> </a:t>
            </a:r>
            <a:r>
              <a:rPr lang="cs-CZ" sz="2800" dirty="0" smtClean="0"/>
              <a:t>– rodinné centrum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err="1"/>
              <a:t>Netherton</a:t>
            </a:r>
            <a:r>
              <a:rPr lang="cs-CZ" sz="2800" b="1" dirty="0"/>
              <a:t> Park </a:t>
            </a:r>
            <a:r>
              <a:rPr lang="cs-CZ" sz="2800" dirty="0" smtClean="0"/>
              <a:t>– mateřská škola a dětské centrum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Butterfly</a:t>
            </a:r>
            <a:r>
              <a:rPr lang="cs-CZ" sz="2800" b="1" dirty="0"/>
              <a:t> </a:t>
            </a:r>
            <a:r>
              <a:rPr lang="cs-CZ" sz="2800" dirty="0" smtClean="0"/>
              <a:t>– dětské centrum a jesle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err="1"/>
              <a:t>Woodside</a:t>
            </a:r>
            <a:r>
              <a:rPr lang="cs-CZ" sz="2800" b="1" dirty="0"/>
              <a:t> </a:t>
            </a:r>
            <a:r>
              <a:rPr lang="cs-CZ" sz="2800" b="1" dirty="0" err="1"/>
              <a:t>Community</a:t>
            </a:r>
            <a:r>
              <a:rPr lang="cs-CZ" sz="2800" b="1" dirty="0"/>
              <a:t> </a:t>
            </a:r>
            <a:r>
              <a:rPr lang="cs-CZ" sz="2800" b="1" dirty="0" err="1"/>
              <a:t>school</a:t>
            </a:r>
            <a:r>
              <a:rPr lang="cs-CZ" sz="2800" b="1" dirty="0"/>
              <a:t> and </a:t>
            </a:r>
            <a:r>
              <a:rPr lang="cs-CZ" sz="2800" b="1" dirty="0" err="1"/>
              <a:t>Children‘s</a:t>
            </a:r>
            <a:r>
              <a:rPr lang="cs-CZ" sz="2800" b="1" dirty="0"/>
              <a:t> centre </a:t>
            </a:r>
            <a:r>
              <a:rPr lang="cs-CZ" sz="2800" dirty="0" smtClean="0"/>
              <a:t>– dětské centrum a škola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/>
              <a:t>Priority </a:t>
            </a:r>
            <a:r>
              <a:rPr lang="cs-CZ" sz="2800" b="1" dirty="0" err="1"/>
              <a:t>Family</a:t>
            </a:r>
            <a:r>
              <a:rPr lang="cs-CZ" sz="2800" b="1" dirty="0"/>
              <a:t> Centre </a:t>
            </a:r>
            <a:r>
              <a:rPr lang="cs-CZ" sz="2800" dirty="0" smtClean="0"/>
              <a:t>- rodinné centrum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/>
              <a:t>Murray </a:t>
            </a:r>
            <a:r>
              <a:rPr lang="cs-CZ" sz="2800" b="1" dirty="0" err="1"/>
              <a:t>Hall</a:t>
            </a:r>
            <a:r>
              <a:rPr lang="cs-CZ" sz="2800" b="1" dirty="0"/>
              <a:t> </a:t>
            </a:r>
            <a:r>
              <a:rPr lang="cs-CZ" sz="2800" b="1" dirty="0" err="1"/>
              <a:t>Community</a:t>
            </a:r>
            <a:r>
              <a:rPr lang="cs-CZ" sz="2800" b="1" dirty="0"/>
              <a:t> Trust </a:t>
            </a:r>
            <a:r>
              <a:rPr lang="cs-CZ" sz="2800" dirty="0" smtClean="0"/>
              <a:t>– dobrovolnická organizace </a:t>
            </a:r>
          </a:p>
          <a:p>
            <a:pPr algn="ctr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/>
              <a:t>PERTEMPS </a:t>
            </a:r>
            <a:r>
              <a:rPr lang="cs-CZ" sz="2800" dirty="0" smtClean="0"/>
              <a:t>– úřad práce</a:t>
            </a:r>
          </a:p>
          <a:p>
            <a:pPr algn="ctr">
              <a:buFont typeface="Wingdings" pitchFamily="2" charset="2"/>
              <a:buChar char="Ø"/>
            </a:pPr>
            <a:endParaRPr lang="cs-CZ" b="1" dirty="0"/>
          </a:p>
          <a:p>
            <a:pPr algn="ctr">
              <a:buFont typeface="Wingdings" pitchFamily="2" charset="2"/>
              <a:buChar char="Ø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2050" name="Picture 2" descr="C:\Users\MČ P4\Desktop\P1260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07905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03976" cy="792088"/>
          </a:xfrm>
        </p:spPr>
        <p:txBody>
          <a:bodyPr/>
          <a:lstStyle/>
          <a:p>
            <a:r>
              <a:rPr lang="cs-CZ" dirty="0"/>
              <a:t>Individuální plány dětí</a:t>
            </a:r>
          </a:p>
        </p:txBody>
      </p:sp>
      <p:pic>
        <p:nvPicPr>
          <p:cNvPr id="8194" name="Picture 2" descr="C:\Users\MČ P4\Desktop\P12607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782" y="3815832"/>
            <a:ext cx="3886657" cy="29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Č P4\Desktop\P1260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6964"/>
            <a:ext cx="4871981" cy="36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1967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400" dirty="0" smtClean="0"/>
              <a:t>Informace o plnění individuálního plánu dětí je k dispozici pro všechny zúčastněné osoby. Rodiče tedy průběžně ví, jaké dovednosti si jejich děti v MŠ osvojují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13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Školský systém ve velké Británii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1584176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2700" dirty="0" smtClean="0"/>
              <a:t>Docházka </a:t>
            </a:r>
            <a:r>
              <a:rPr lang="cs-CZ" sz="2700" dirty="0"/>
              <a:t>dětí do mateřské školky (</a:t>
            </a:r>
            <a:r>
              <a:rPr lang="cs-CZ" sz="2700" dirty="0" err="1"/>
              <a:t>Nursery</a:t>
            </a:r>
            <a:r>
              <a:rPr lang="cs-CZ" sz="2700" dirty="0"/>
              <a:t> </a:t>
            </a:r>
            <a:r>
              <a:rPr lang="cs-CZ" sz="2700" dirty="0" err="1"/>
              <a:t>school</a:t>
            </a:r>
            <a:r>
              <a:rPr lang="cs-CZ" sz="2700" dirty="0"/>
              <a:t>) není ve Velké Británii povinná. Ve školkách je poskytována péče o děti od 3 měsíců do 5 let věku.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700" dirty="0"/>
              <a:t>Péči o děti do 3 let věku zajišťují pouze nestátní mateřské školy.</a:t>
            </a:r>
          </a:p>
        </p:txBody>
      </p:sp>
      <p:pic>
        <p:nvPicPr>
          <p:cNvPr id="8195" name="Picture 3" descr="E:\malé fotky\P126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7522"/>
            <a:ext cx="6557020" cy="40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47992" cy="720080"/>
          </a:xfrm>
        </p:spPr>
        <p:txBody>
          <a:bodyPr>
            <a:normAutofit/>
          </a:bodyPr>
          <a:lstStyle/>
          <a:p>
            <a:r>
              <a:rPr lang="cs-CZ" sz="3200" dirty="0"/>
              <a:t>Školský systém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2304256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V </a:t>
            </a:r>
            <a:r>
              <a:rPr lang="cs-CZ" dirty="0"/>
              <a:t>námi navštívené oblasti je rodičům nabízena bezplatná 15 hodinová docházka dítěte ve věku 2 – 3 roky do MŠ. To má rodiče motivovat k umístění dítěte do MŠ a zajistit tak jeho lepší socializaci a vzdělání. Současně to umožňuje snáze odhalit případné sociálně patologické jevy v rodině, které bohužel nejsou v této oblasti výjimkou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pPr>
              <a:buClrTx/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9219" name="Picture 3" descr="E:\malé fotky\P126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5053"/>
            <a:ext cx="5472608" cy="3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92008" cy="720080"/>
          </a:xfrm>
        </p:spPr>
        <p:txBody>
          <a:bodyPr>
            <a:normAutofit/>
          </a:bodyPr>
          <a:lstStyle/>
          <a:p>
            <a:r>
              <a:rPr lang="cs-CZ" sz="3200" dirty="0"/>
              <a:t>Školský systém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2016223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Děti od 3 do 5 let mají možnost navštěvovat státní mateřské školy (</a:t>
            </a:r>
            <a:r>
              <a:rPr lang="cs-CZ" i="1" dirty="0" err="1"/>
              <a:t>statemaintained</a:t>
            </a:r>
            <a:r>
              <a:rPr lang="cs-CZ" i="1" dirty="0"/>
              <a:t> </a:t>
            </a:r>
            <a:r>
              <a:rPr lang="cs-CZ" i="1" dirty="0" err="1"/>
              <a:t>nursery</a:t>
            </a:r>
            <a:r>
              <a:rPr lang="cs-CZ" i="1" dirty="0"/>
              <a:t> </a:t>
            </a:r>
            <a:r>
              <a:rPr lang="cs-CZ" i="1" dirty="0" err="1"/>
              <a:t>schools</a:t>
            </a:r>
            <a:r>
              <a:rPr lang="cs-CZ" dirty="0"/>
              <a:t>), školy při základních školách (</a:t>
            </a:r>
            <a:r>
              <a:rPr lang="cs-CZ" i="1" dirty="0" err="1"/>
              <a:t>nursery</a:t>
            </a:r>
            <a:r>
              <a:rPr lang="cs-CZ" i="1" dirty="0"/>
              <a:t> </a:t>
            </a:r>
            <a:r>
              <a:rPr lang="cs-CZ" i="1" dirty="0" err="1"/>
              <a:t>clasess</a:t>
            </a:r>
            <a:r>
              <a:rPr lang="cs-CZ" dirty="0"/>
              <a:t>), soukromé mateřské školy (</a:t>
            </a:r>
            <a:r>
              <a:rPr lang="cs-CZ" i="1" dirty="0" err="1"/>
              <a:t>nurseries</a:t>
            </a:r>
            <a:r>
              <a:rPr lang="cs-CZ" dirty="0"/>
              <a:t>) a nebo různé neformální skupiny (</a:t>
            </a:r>
            <a:r>
              <a:rPr lang="cs-CZ" i="1" dirty="0" err="1"/>
              <a:t>pre</a:t>
            </a:r>
            <a:r>
              <a:rPr lang="cs-CZ" i="1" dirty="0"/>
              <a:t>–</a:t>
            </a:r>
            <a:r>
              <a:rPr lang="cs-CZ" i="1" dirty="0" err="1"/>
              <a:t>school</a:t>
            </a:r>
            <a:r>
              <a:rPr lang="cs-CZ" i="1" dirty="0"/>
              <a:t> </a:t>
            </a:r>
            <a:r>
              <a:rPr lang="cs-CZ" i="1" dirty="0" err="1"/>
              <a:t>playgroups</a:t>
            </a:r>
            <a:r>
              <a:rPr lang="cs-CZ" dirty="0"/>
              <a:t>) provozované většinou rodiči.</a:t>
            </a:r>
          </a:p>
          <a:p>
            <a:endParaRPr lang="cs-CZ" dirty="0"/>
          </a:p>
        </p:txBody>
      </p:sp>
      <p:pic>
        <p:nvPicPr>
          <p:cNvPr id="9218" name="Picture 2" descr="C:\Users\MČ P4\Desktop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064224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Č P4\Desktop\slide 1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19010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47992" cy="864096"/>
          </a:xfrm>
        </p:spPr>
        <p:txBody>
          <a:bodyPr>
            <a:normAutofit/>
          </a:bodyPr>
          <a:lstStyle/>
          <a:p>
            <a:r>
              <a:rPr lang="cs-CZ" sz="3200" dirty="0"/>
              <a:t>Školský systém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1"/>
            <a:ext cx="9036496" cy="2808311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000" dirty="0"/>
              <a:t>Zákon z roku 1944 stanovuje v Británii tři stupně vzdělávání. </a:t>
            </a:r>
            <a:r>
              <a:rPr lang="cs-CZ" sz="3000" i="1" dirty="0"/>
              <a:t>Základní</a:t>
            </a:r>
            <a:r>
              <a:rPr lang="cs-CZ" sz="3000" dirty="0"/>
              <a:t> (</a:t>
            </a:r>
            <a:r>
              <a:rPr lang="cs-CZ" sz="3000" dirty="0" err="1"/>
              <a:t>primary</a:t>
            </a:r>
            <a:r>
              <a:rPr lang="cs-CZ" sz="3000" dirty="0"/>
              <a:t>), </a:t>
            </a:r>
            <a:r>
              <a:rPr lang="cs-CZ" sz="3000" i="1" dirty="0"/>
              <a:t>druhý stupeň</a:t>
            </a:r>
            <a:r>
              <a:rPr lang="cs-CZ" sz="3000" dirty="0"/>
              <a:t> (</a:t>
            </a:r>
            <a:r>
              <a:rPr lang="cs-CZ" sz="3000" dirty="0" err="1"/>
              <a:t>secondary</a:t>
            </a:r>
            <a:r>
              <a:rPr lang="cs-CZ" sz="3000" dirty="0"/>
              <a:t>) a </a:t>
            </a:r>
            <a:r>
              <a:rPr lang="cs-CZ" sz="3000" i="1" dirty="0"/>
              <a:t>vzdělání dospělých</a:t>
            </a:r>
            <a:r>
              <a:rPr lang="cs-CZ" sz="3000" dirty="0"/>
              <a:t>. Do škol chodí děti od 5 do 16 let, od 16 do 18 navštěvují tzv. </a:t>
            </a:r>
            <a:r>
              <a:rPr lang="cs-CZ" sz="3000" dirty="0" err="1"/>
              <a:t>college</a:t>
            </a:r>
            <a:r>
              <a:rPr lang="cs-CZ" sz="3000" dirty="0"/>
              <a:t>, nebo dokončují </a:t>
            </a:r>
            <a:r>
              <a:rPr lang="cs-CZ" sz="3000" dirty="0" err="1"/>
              <a:t>secondary</a:t>
            </a:r>
            <a:r>
              <a:rPr lang="cs-CZ" sz="3000" dirty="0"/>
              <a:t> </a:t>
            </a:r>
            <a:r>
              <a:rPr lang="cs-CZ" sz="3000" dirty="0" err="1"/>
              <a:t>school</a:t>
            </a:r>
            <a:r>
              <a:rPr lang="cs-CZ" sz="3000" dirty="0"/>
              <a:t>. A to vše zdarma. </a:t>
            </a:r>
            <a:endParaRPr lang="cs-CZ" sz="30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cs-CZ" sz="3000" dirty="0" smtClean="0"/>
              <a:t>Základní </a:t>
            </a:r>
            <a:r>
              <a:rPr lang="cs-CZ" sz="3000" dirty="0"/>
              <a:t>školní </a:t>
            </a:r>
            <a:endParaRPr lang="cs-CZ" sz="3000" dirty="0" smtClean="0"/>
          </a:p>
          <a:p>
            <a:pPr marL="0" indent="0">
              <a:buClrTx/>
              <a:buNone/>
            </a:pPr>
            <a:r>
              <a:rPr lang="cs-CZ" sz="3000" dirty="0"/>
              <a:t> </a:t>
            </a:r>
            <a:r>
              <a:rPr lang="cs-CZ" sz="3000" dirty="0" smtClean="0"/>
              <a:t>    docházka </a:t>
            </a:r>
            <a:r>
              <a:rPr lang="cs-CZ" sz="3000" dirty="0"/>
              <a:t>trvá 11 let. </a:t>
            </a:r>
            <a:endParaRPr lang="cs-CZ" sz="3000" dirty="0" smtClean="0"/>
          </a:p>
          <a:p>
            <a:pPr marL="0" indent="0">
              <a:buClrTx/>
              <a:buNone/>
            </a:pPr>
            <a:r>
              <a:rPr lang="cs-CZ" sz="3000" dirty="0"/>
              <a:t> </a:t>
            </a:r>
            <a:r>
              <a:rPr lang="cs-CZ" sz="3000" dirty="0" smtClean="0"/>
              <a:t>    Dále vzdělání </a:t>
            </a:r>
            <a:r>
              <a:rPr lang="cs-CZ" sz="3000" dirty="0"/>
              <a:t>není </a:t>
            </a:r>
            <a:endParaRPr lang="cs-CZ" sz="3000" dirty="0" smtClean="0"/>
          </a:p>
          <a:p>
            <a:pPr marL="0" indent="0">
              <a:buClrTx/>
              <a:buNone/>
            </a:pPr>
            <a:r>
              <a:rPr lang="cs-CZ" sz="3000" dirty="0" smtClean="0"/>
              <a:t>     povinné</a:t>
            </a:r>
            <a:r>
              <a:rPr lang="cs-CZ" sz="3000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4" name="Picture 4" descr="C:\Users\MČ P4\Desktop\slide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3873"/>
            <a:ext cx="5466184" cy="40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Č P4\Desktop\P1260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7" y="4005064"/>
            <a:ext cx="2023835" cy="26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31968" cy="1008112"/>
          </a:xfrm>
        </p:spPr>
        <p:txBody>
          <a:bodyPr>
            <a:normAutofit/>
          </a:bodyPr>
          <a:lstStyle/>
          <a:p>
            <a:r>
              <a:rPr lang="cs-CZ" sz="3200" dirty="0"/>
              <a:t>Školský systém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3"/>
            <a:ext cx="8884096" cy="1872207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300" dirty="0"/>
              <a:t>Školky a školy v námi navštívené oblasti úzce spolupracují se státní policií. To má v dětech již od nízkého věku budovat vědomí, že policie je přítel. Policista, který je k dané škole či školce přidělen, je s dětmi v úzkém každodenním kontaktu, organizuje pro ně volnočasové aktivity a lépe tak může odhalit kriminální či patologické aktivity.</a:t>
            </a:r>
          </a:p>
          <a:p>
            <a:endParaRPr lang="cs-CZ" dirty="0"/>
          </a:p>
        </p:txBody>
      </p:sp>
      <p:pic>
        <p:nvPicPr>
          <p:cNvPr id="4" name="Picture 3" descr="C:\Users\MČ P4\Desktop\slide 2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1"/>
            <a:ext cx="3049008" cy="40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Č P4\Desktop\slide 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7" y="2946348"/>
            <a:ext cx="5103889" cy="3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Předškolní péče o děti ve Velké Británii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14401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2500" dirty="0"/>
              <a:t>Ceny za MŠ jsou ve Velké Británii velmi vysoké.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500" dirty="0"/>
              <a:t>Pro sociální rodiny by byly mnohdy bez nabídky 15 bezplatných hodin týdně zdarma nedostupné.</a:t>
            </a:r>
          </a:p>
          <a:p>
            <a:pPr marL="0" indent="0">
              <a:buClrTx/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cs-CZ" dirty="0" smtClean="0">
              <a:solidFill>
                <a:schemeClr val="tx2"/>
              </a:solidFill>
            </a:endParaRPr>
          </a:p>
          <a:p>
            <a:pPr algn="ctr">
              <a:buClrTx/>
              <a:buFont typeface="Wingdings" pitchFamily="2" charset="2"/>
              <a:buChar char="Ø"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MČ P4\Desktop\P1260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28" y="3717032"/>
            <a:ext cx="4079537" cy="30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Č P4\Desktop\slide 2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409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640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Předškolní péče o děti ve Velké Británii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2016223"/>
          </a:xfrm>
        </p:spPr>
        <p:txBody>
          <a:bodyPr>
            <a:normAutofit fontScale="25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9200" dirty="0"/>
              <a:t>V oblasti </a:t>
            </a:r>
            <a:r>
              <a:rPr lang="cs-CZ" sz="9200" dirty="0" err="1"/>
              <a:t>West</a:t>
            </a:r>
            <a:r>
              <a:rPr lang="cs-CZ" sz="9200" dirty="0"/>
              <a:t> </a:t>
            </a:r>
            <a:r>
              <a:rPr lang="cs-CZ" sz="9200" dirty="0" err="1"/>
              <a:t>Midlands</a:t>
            </a:r>
            <a:r>
              <a:rPr lang="cs-CZ" sz="9200" dirty="0"/>
              <a:t> </a:t>
            </a:r>
            <a:r>
              <a:rPr lang="cs-CZ" sz="9200" dirty="0" err="1"/>
              <a:t>County</a:t>
            </a:r>
            <a:r>
              <a:rPr lang="cs-CZ" sz="9200" dirty="0"/>
              <a:t> je předškolní péče většinou zajišťována organizacemi, které sledují dítě od jeslí až po ukončení povinné školní docházky. Zajišťují i zdravotní péči a v případě nutnosti dokáže organizace zajisti i péči sociální. Pro rodiče, kteří neumí anglicky nebo jim chybí základní návyky (hygienické, výchovné apod.) poskytují vzdělávací či rekvalifikační kurzy, nebo dokonce péči o nehty a vlasy pro matky umístěných dětí.</a:t>
            </a:r>
          </a:p>
          <a:p>
            <a:endParaRPr lang="cs-CZ" dirty="0"/>
          </a:p>
        </p:txBody>
      </p:sp>
      <p:pic>
        <p:nvPicPr>
          <p:cNvPr id="12290" name="Picture 2" descr="C:\Users\MČ P4\Desktop\slide 2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104456" cy="31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Č P4\Desktop\slide 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8" y="3284984"/>
            <a:ext cx="4560168" cy="34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52048" cy="8640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Předškolní péče o děti ve Velké Británii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3"/>
            <a:ext cx="8640960" cy="2250553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Sami pracovníci organizací vyhledávají  a oslovují rodiče dětí a motivují je k umístění dítěte do MŠ. Docházejí k nim přímo do domácností.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Často rodičům pomáhají nejen s </a:t>
            </a:r>
            <a:endParaRPr lang="cs-CZ" dirty="0" smtClean="0"/>
          </a:p>
          <a:p>
            <a:pPr marL="0" indent="0">
              <a:buClrTx/>
              <a:buNone/>
            </a:pPr>
            <a:r>
              <a:rPr lang="cs-CZ" dirty="0"/>
              <a:t> </a:t>
            </a:r>
            <a:r>
              <a:rPr lang="cs-CZ" dirty="0" smtClean="0"/>
              <a:t>    výukou </a:t>
            </a:r>
            <a:r>
              <a:rPr lang="cs-CZ" dirty="0"/>
              <a:t>anglického jazyka, </a:t>
            </a:r>
            <a:endParaRPr lang="cs-CZ" dirty="0" smtClean="0"/>
          </a:p>
          <a:p>
            <a:pPr marL="0" indent="0">
              <a:buClrTx/>
              <a:buNone/>
            </a:pPr>
            <a:r>
              <a:rPr lang="cs-CZ" dirty="0"/>
              <a:t> </a:t>
            </a:r>
            <a:r>
              <a:rPr lang="cs-CZ" dirty="0" smtClean="0"/>
              <a:t>    ale </a:t>
            </a:r>
            <a:r>
              <a:rPr lang="cs-CZ" dirty="0"/>
              <a:t>i se zjišťováním, zda mají </a:t>
            </a:r>
            <a:r>
              <a:rPr lang="cs-CZ" dirty="0" smtClean="0"/>
              <a:t>nárok</a:t>
            </a:r>
          </a:p>
          <a:p>
            <a:pPr marL="0" indent="0">
              <a:buClrTx/>
              <a:buNone/>
            </a:pPr>
            <a:r>
              <a:rPr lang="cs-CZ" dirty="0"/>
              <a:t> </a:t>
            </a:r>
            <a:r>
              <a:rPr lang="cs-CZ" dirty="0" smtClean="0"/>
              <a:t>    na </a:t>
            </a:r>
            <a:r>
              <a:rPr lang="cs-CZ" dirty="0"/>
              <a:t>státní podporu a v jakém rozsahu.</a:t>
            </a:r>
            <a:endParaRPr lang="cs-CZ" sz="2900" dirty="0"/>
          </a:p>
          <a:p>
            <a:endParaRPr lang="cs-CZ" dirty="0"/>
          </a:p>
        </p:txBody>
      </p:sp>
      <p:pic>
        <p:nvPicPr>
          <p:cNvPr id="5122" name="Picture 2" descr="E:\malé fotky\P1260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1125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Č P4\Desktop\slide 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7446"/>
            <a:ext cx="3663030" cy="48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839200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Financování navštívených organizací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3"/>
            <a:ext cx="8686800" cy="1368151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2900" dirty="0"/>
              <a:t>Většina financí, s kterými organizace hospodaří, pochází ze zdrojů loterie, které tyto  organizace provozují</a:t>
            </a:r>
            <a:r>
              <a:rPr lang="cs-CZ" sz="2900" dirty="0" smtClean="0"/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900" dirty="0" smtClean="0"/>
              <a:t>Otázkou zůstává, zda je toto řešení ideální. Může v oblasti způsobovat vysoký výskyt </a:t>
            </a:r>
            <a:r>
              <a:rPr lang="cs-CZ" sz="2900" dirty="0" err="1" smtClean="0"/>
              <a:t>gamblingu</a:t>
            </a:r>
            <a:r>
              <a:rPr lang="cs-CZ" sz="2900" dirty="0" smtClean="0"/>
              <a:t>.</a:t>
            </a:r>
            <a:endParaRPr lang="cs-CZ" sz="2900" dirty="0"/>
          </a:p>
          <a:p>
            <a:pPr>
              <a:buClrTx/>
              <a:buFont typeface="Wingdings" pitchFamily="2" charset="2"/>
              <a:buChar char="Ø"/>
            </a:pPr>
            <a:endParaRPr lang="cs-CZ" dirty="0" smtClean="0"/>
          </a:p>
          <a:p>
            <a:pPr marL="0" indent="0">
              <a:buClrTx/>
              <a:buNone/>
            </a:pPr>
            <a:endParaRPr lang="cs-CZ" dirty="0"/>
          </a:p>
        </p:txBody>
      </p:sp>
      <p:pic>
        <p:nvPicPr>
          <p:cNvPr id="14338" name="Picture 2" descr="C:\Users\MČ P4\Desktop\slide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28646"/>
            <a:ext cx="5568280" cy="41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Aktuální Situace v Birminghamu a okolí: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36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 smtClean="0"/>
              <a:t>Celá oblast Birminghamu a okolí (</a:t>
            </a:r>
            <a:r>
              <a:rPr lang="cs-CZ" sz="2400" dirty="0"/>
              <a:t>tzv. </a:t>
            </a:r>
            <a:r>
              <a:rPr lang="cs-CZ" sz="2400" dirty="0" err="1"/>
              <a:t>West</a:t>
            </a:r>
            <a:r>
              <a:rPr lang="cs-CZ" sz="2400" dirty="0"/>
              <a:t> </a:t>
            </a:r>
            <a:r>
              <a:rPr lang="cs-CZ" sz="2400" dirty="0" err="1"/>
              <a:t>Midlands</a:t>
            </a:r>
            <a:r>
              <a:rPr lang="cs-CZ" sz="2400" dirty="0"/>
              <a:t> </a:t>
            </a:r>
            <a:r>
              <a:rPr lang="cs-CZ" sz="2400" dirty="0" err="1" smtClean="0"/>
              <a:t>County</a:t>
            </a:r>
            <a:r>
              <a:rPr lang="cs-CZ" sz="2400" dirty="0" smtClean="0"/>
              <a:t>) je z celé Velké Británie zasažena nejvíce chudobou, nevzdělaností a nezaměstnaností.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 smtClean="0"/>
              <a:t>Jedná se o tzv. Black Country Area – silně průmyslová oblast.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 smtClean="0"/>
              <a:t>Na počátku 50. let 20. století příliv imigrantů z Asie a Afriky z důvodu snadného získání pracovního místa bez nutnosti znalosti anglického jazyka a vzdělání (po 2. světové válce probíhala obnova celé Anglie a z této oblasti pocházela většina surovin k nové výstavbě země). 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cs-CZ" sz="2000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endParaRPr lang="cs-CZ" sz="2000" dirty="0"/>
          </a:p>
        </p:txBody>
      </p:sp>
      <p:pic>
        <p:nvPicPr>
          <p:cNvPr id="3074" name="Picture 2" descr="C:\Users\MČ P4\Desktop\slide 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086199"/>
            <a:ext cx="3576058" cy="26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Č P4\Desktop\slid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0" y="4067944"/>
            <a:ext cx="3634563" cy="272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731696" cy="936104"/>
          </a:xfrm>
        </p:spPr>
        <p:txBody>
          <a:bodyPr/>
          <a:lstStyle/>
          <a:p>
            <a:pPr algn="ctr"/>
            <a:r>
              <a:rPr lang="cs-CZ" dirty="0" smtClean="0"/>
              <a:t>Děkuji Vám za pozornost!</a:t>
            </a:r>
            <a:endParaRPr lang="cs-CZ" dirty="0"/>
          </a:p>
        </p:txBody>
      </p:sp>
      <p:pic>
        <p:nvPicPr>
          <p:cNvPr id="15362" name="Picture 2" descr="C:\Users\MČ P4\Desktop\P12702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Č P4\Desktop\rozlučový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5034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80040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Aktuální Situace v Birminghamu a okolí: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32859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/>
              <a:t>Na přelomu 70. a 80. let však došlo k uzavření dolů a </a:t>
            </a:r>
            <a:r>
              <a:rPr lang="cs-CZ" sz="2400" dirty="0" smtClean="0"/>
              <a:t>továren. </a:t>
            </a:r>
            <a:r>
              <a:rPr lang="cs-CZ" sz="2400" dirty="0"/>
              <a:t>I</a:t>
            </a:r>
            <a:r>
              <a:rPr lang="cs-CZ" sz="2400" dirty="0" smtClean="0"/>
              <a:t>migranti </a:t>
            </a:r>
            <a:r>
              <a:rPr lang="cs-CZ" sz="2400" dirty="0"/>
              <a:t>již měli britské občanství a navíc vybudované rodinné zázemí, proto zůstali v zemi dodnes. Většina z nich neumí anglicky, nemá vzdělání a žije z dávek státní sociální podpory.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 smtClean="0"/>
              <a:t>Děti </a:t>
            </a:r>
            <a:r>
              <a:rPr lang="cs-CZ" sz="2400" dirty="0"/>
              <a:t>a vnuci těchto přistěhovalců jsou velmi často ve stejné situaci. </a:t>
            </a:r>
            <a:endParaRPr lang="cs-CZ" sz="2400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400" dirty="0" smtClean="0"/>
              <a:t>To </a:t>
            </a:r>
            <a:r>
              <a:rPr lang="cs-CZ" sz="2400" dirty="0"/>
              <a:t>způsobuje v oblasti Black Country Area </a:t>
            </a:r>
            <a:endParaRPr lang="cs-CZ" sz="2400" dirty="0" smtClean="0"/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vysoké </a:t>
            </a:r>
            <a:r>
              <a:rPr lang="cs-CZ" sz="2400" dirty="0"/>
              <a:t>procento nezaměstnanosti </a:t>
            </a:r>
            <a:endParaRPr lang="cs-CZ" sz="2400" dirty="0" smtClean="0"/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cs-CZ" sz="2400" dirty="0" smtClean="0"/>
              <a:t>     (</a:t>
            </a:r>
            <a:r>
              <a:rPr lang="cs-CZ" sz="2400" dirty="0"/>
              <a:t>30 – 40%, v extrémních případech </a:t>
            </a:r>
            <a:endParaRPr lang="cs-CZ" sz="2400" dirty="0" smtClean="0"/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až </a:t>
            </a:r>
            <a:r>
              <a:rPr lang="cs-CZ" sz="2400" dirty="0"/>
              <a:t>60%, přitom průměrný stav </a:t>
            </a:r>
            <a:endParaRPr lang="cs-CZ" sz="2400" dirty="0" smtClean="0"/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cs-CZ" sz="2400" dirty="0" smtClean="0"/>
              <a:t>     nezaměstnanosti </a:t>
            </a:r>
            <a:r>
              <a:rPr lang="cs-CZ" sz="2400" dirty="0"/>
              <a:t>v zemi je 12</a:t>
            </a:r>
            <a:r>
              <a:rPr lang="cs-CZ" sz="2400" dirty="0" smtClean="0"/>
              <a:t>%).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2050" name="Picture 2" descr="E:\malé fotky\P1270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438019" cy="36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Aktuální Situace v Birminghamu a okolí: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288031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800" dirty="0"/>
              <a:t>Štědře nastavený sociální systém v Anglii umožňuje těmto lidem celkem slušně žít a bohužel je nemotivuje ke změně. V dnešní době již 3. generace žije v Anglii bez znalosti jazyka a bez práce.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cs-CZ" sz="2800" dirty="0"/>
              <a:t>Navíc systém sociální podpory je velmi štědrý k mladým matkám. Nezřídka proto dochází k tomu, že dívka má dítě ve věku 14 let. Tím je často řešeno finanční zajištění celé rodiny.</a:t>
            </a:r>
          </a:p>
          <a:p>
            <a:endParaRPr lang="cs-CZ" dirty="0"/>
          </a:p>
        </p:txBody>
      </p:sp>
      <p:pic>
        <p:nvPicPr>
          <p:cNvPr id="4098" name="Picture 2" descr="C:\Users\MČ P4\Desktop\slide 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878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Č P4\Desktop\slide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878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+mn-lt"/>
              </a:rPr>
              <a:t>Systém sociální podpory ve Velké Británii</a:t>
            </a:r>
            <a:endParaRPr lang="en-US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Peněžitá pomoc v mateřství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dirty="0"/>
              <a:t>Prvních 6 týdnů = 90% </a:t>
            </a:r>
            <a:r>
              <a:rPr lang="cs-CZ" sz="2800" dirty="0" smtClean="0"/>
              <a:t>platu</a:t>
            </a:r>
            <a:endParaRPr lang="cs-CZ" sz="2800" dirty="0"/>
          </a:p>
          <a:p>
            <a:pPr>
              <a:buClrTx/>
              <a:buFont typeface="Wingdings" pitchFamily="2" charset="2"/>
              <a:buChar char="Ø"/>
            </a:pPr>
            <a:r>
              <a:rPr lang="cs-CZ" sz="2800" dirty="0"/>
              <a:t>Následujících 33 týdnů = Ł136.78/týdně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b="1" u="sng" dirty="0" smtClean="0"/>
              <a:t>Rodičovský </a:t>
            </a:r>
            <a:r>
              <a:rPr lang="cs-CZ" b="1" u="sng" dirty="0"/>
              <a:t>příspěvek</a:t>
            </a:r>
            <a:r>
              <a:rPr lang="cs-CZ" u="sng" dirty="0"/>
              <a:t> </a:t>
            </a:r>
            <a:r>
              <a:rPr lang="cs-CZ" sz="2800" dirty="0"/>
              <a:t>– 13 týdnů neplacené volno</a:t>
            </a:r>
          </a:p>
          <a:p>
            <a:pPr marL="0" indent="0">
              <a:buNone/>
            </a:pPr>
            <a:endParaRPr lang="cs-CZ" sz="1200" dirty="0"/>
          </a:p>
          <a:p>
            <a:endParaRPr lang="cs-CZ" dirty="0" smtClean="0"/>
          </a:p>
        </p:txBody>
      </p:sp>
      <p:pic>
        <p:nvPicPr>
          <p:cNvPr id="2050" name="Picture 2" descr="E:\malé fotky\P1260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Systém sociální podpory ve Velké Británii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04864"/>
            <a:ext cx="41951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Minimální mzda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Do 18 let  Ł3.68/h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Do 21 let Ł4.98/h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Od 21 let Ł6.19/h</a:t>
            </a:r>
          </a:p>
          <a:p>
            <a:endParaRPr lang="cs-CZ" dirty="0"/>
          </a:p>
        </p:txBody>
      </p:sp>
      <p:pic>
        <p:nvPicPr>
          <p:cNvPr id="4" name="Picture 2" descr="E:\malé fotky\P126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0755"/>
            <a:ext cx="4117640" cy="5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80040" cy="8382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Podpora v nezaměstnanosti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100" b="1" dirty="0" smtClean="0"/>
              <a:t>    </a:t>
            </a:r>
          </a:p>
          <a:p>
            <a:pPr marL="0" indent="0">
              <a:buNone/>
            </a:pPr>
            <a:endParaRPr lang="cs-CZ" sz="3600" b="1" u="sng" dirty="0" smtClean="0"/>
          </a:p>
          <a:p>
            <a:pPr marL="0" indent="0">
              <a:buNone/>
            </a:pPr>
            <a:endParaRPr lang="cs-CZ" sz="3600" b="1" u="sng" dirty="0"/>
          </a:p>
          <a:p>
            <a:pPr marL="0" indent="0">
              <a:buNone/>
            </a:pPr>
            <a:r>
              <a:rPr lang="cs-CZ" i="1" dirty="0" smtClean="0"/>
              <a:t>1) Platili </a:t>
            </a:r>
            <a:r>
              <a:rPr lang="cs-CZ" i="1" dirty="0"/>
              <a:t>řádné národní pojistné</a:t>
            </a:r>
            <a:endParaRPr lang="cs-CZ" dirty="0"/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16-24 let = až 56.25Ł/týdně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Od 25 let = až </a:t>
            </a:r>
            <a:r>
              <a:rPr lang="cs-CZ" dirty="0" smtClean="0"/>
              <a:t>71Ł/týdně</a:t>
            </a:r>
          </a:p>
          <a:p>
            <a:pPr marL="0" indent="0">
              <a:buClrTx/>
              <a:buNone/>
            </a:pPr>
            <a:endParaRPr lang="cs-CZ" dirty="0" smtClean="0"/>
          </a:p>
          <a:p>
            <a:pPr marL="0" indent="0">
              <a:buClrTx/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2) </a:t>
            </a:r>
            <a:r>
              <a:rPr lang="cs-CZ" i="1" dirty="0"/>
              <a:t>Neplatili dostatečné </a:t>
            </a:r>
            <a:r>
              <a:rPr lang="cs-CZ" i="1" dirty="0" smtClean="0"/>
              <a:t>pojistné </a:t>
            </a:r>
            <a:r>
              <a:rPr lang="cs-CZ" i="1" dirty="0"/>
              <a:t>+ nízké příjmy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Jednotlivec pod 25 let / samoživitel do 18 let = až 56Ł/týdně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/>
              <a:t>Jednotlivec starší 25 let / samoživitel od 18 let = až 71Ł/týdně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dirty="0" smtClean="0"/>
              <a:t>Pár, </a:t>
            </a:r>
            <a:r>
              <a:rPr lang="cs-CZ" dirty="0"/>
              <a:t>oba starší 18 let = až 111.45Ł/týdně</a:t>
            </a:r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pPr marL="0" indent="0">
              <a:buNone/>
            </a:pPr>
            <a:r>
              <a:rPr lang="cs-CZ" dirty="0"/>
              <a:t>Pokud projevují </a:t>
            </a:r>
            <a:r>
              <a:rPr lang="cs-CZ" dirty="0" smtClean="0"/>
              <a:t>registrované osoby na </a:t>
            </a:r>
            <a:r>
              <a:rPr lang="cs-CZ" dirty="0"/>
              <a:t>úřadu práce aktivitu, mohou dostávat podporu v nezaměstnanosti neomezenou </a:t>
            </a:r>
            <a:r>
              <a:rPr lang="cs-CZ" dirty="0" smtClean="0"/>
              <a:t>dobu.</a:t>
            </a:r>
            <a:endParaRPr lang="cs-CZ" dirty="0"/>
          </a:p>
          <a:p>
            <a:pPr>
              <a:buClrTx/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5122" name="Picture 2" descr="C:\Users\MČ P4\Desktop\P1270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4338"/>
            <a:ext cx="3984104" cy="29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+mn-lt"/>
              </a:rPr>
              <a:t>Předškolní péče o děti ve Velké Británii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b="1" dirty="0" smtClean="0"/>
              <a:t>OFSTED = </a:t>
            </a:r>
            <a:r>
              <a:rPr lang="cs-CZ" sz="2200" dirty="0" smtClean="0"/>
              <a:t>kontrolní, nezávislý a nestranný úřad. Dohlíží na dodržování standardů v organizacích, </a:t>
            </a:r>
            <a:r>
              <a:rPr lang="cs-CZ" sz="2200" dirty="0"/>
              <a:t>které se starají o děti a mládež a dále na osoby, které poskytují vzdělání a </a:t>
            </a:r>
            <a:r>
              <a:rPr lang="cs-CZ" sz="2200" dirty="0" smtClean="0"/>
              <a:t>učí nové dovednosti </a:t>
            </a:r>
            <a:r>
              <a:rPr lang="cs-CZ" sz="2200" dirty="0"/>
              <a:t>studenty </a:t>
            </a:r>
            <a:r>
              <a:rPr lang="cs-CZ" sz="2200" dirty="0" smtClean="0"/>
              <a:t>a děti všech </a:t>
            </a:r>
            <a:r>
              <a:rPr lang="cs-CZ" sz="2200" dirty="0"/>
              <a:t>věkových </a:t>
            </a:r>
            <a:r>
              <a:rPr lang="cs-CZ" sz="2200" dirty="0" smtClean="0"/>
              <a:t>kategorií</a:t>
            </a:r>
            <a:r>
              <a:rPr lang="cs-CZ" sz="2200" dirty="0"/>
              <a:t> (</a:t>
            </a:r>
            <a:r>
              <a:rPr lang="cs-CZ" sz="2200" i="1" u="sng" dirty="0"/>
              <a:t>http://www.ofsted.gov.uk</a:t>
            </a:r>
            <a:r>
              <a:rPr lang="cs-CZ" sz="2200" i="1" dirty="0" smtClean="0"/>
              <a:t>/).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E:\malé fotky\P1260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5251871" cy="34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malé fotky\P1260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0178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1736</TotalTime>
  <Words>1393</Words>
  <Application>Microsoft Office PowerPoint</Application>
  <PresentationFormat>Předvádění na obrazovce (4:3)</PresentationFormat>
  <Paragraphs>146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Cesta</vt:lpstr>
      <vt:lpstr>Velká Británie  Birmingham </vt:lpstr>
      <vt:lpstr> Navštívené organizace během studijní cesty v březnu 2013</vt:lpstr>
      <vt:lpstr>Aktuální Situace v Birminghamu a okolí:</vt:lpstr>
      <vt:lpstr>Aktuální Situace v Birminghamu a okolí:</vt:lpstr>
      <vt:lpstr>Aktuální Situace v Birminghamu a okolí:</vt:lpstr>
      <vt:lpstr>Systém sociální podpory ve Velké Británii</vt:lpstr>
      <vt:lpstr>Systém sociální podpory ve Velké Británii</vt:lpstr>
      <vt:lpstr>Podpora v nezaměstnanosti </vt:lpstr>
      <vt:lpstr>Předškolní péče o děti ve Velké Británii</vt:lpstr>
      <vt:lpstr>Předškolní péče o děti ve Velké Británii</vt:lpstr>
      <vt:lpstr>Předškolní péče o děti ve Velké Británii</vt:lpstr>
      <vt:lpstr>Předškolní péče o děti ve Velké Británii</vt:lpstr>
      <vt:lpstr>Předškolní péče o děti ve Velké Británii</vt:lpstr>
      <vt:lpstr>Předškolní péče o děti ve Velké Británii</vt:lpstr>
      <vt:lpstr>Předškolní péče o děti ve Velké Británii</vt:lpstr>
      <vt:lpstr>Předškolní péče o děti ve Velké Británii </vt:lpstr>
      <vt:lpstr>Předškolní péče o děti ve Velké Británii </vt:lpstr>
      <vt:lpstr>Předškolní péče o děti ve Velké Británii </vt:lpstr>
      <vt:lpstr>Individuální plány dětí</vt:lpstr>
      <vt:lpstr>Individuální plány dětí</vt:lpstr>
      <vt:lpstr>Školský systém ve velké Británii</vt:lpstr>
      <vt:lpstr>Školský systém ve velké Británii</vt:lpstr>
      <vt:lpstr>Školský systém ve velké Británii</vt:lpstr>
      <vt:lpstr>Školský systém ve velké Británii</vt:lpstr>
      <vt:lpstr>Školský systém ve velké Británii</vt:lpstr>
      <vt:lpstr>Předškolní péče o děti ve Velké Británii</vt:lpstr>
      <vt:lpstr>Předškolní péče o děti ve Velké Británii</vt:lpstr>
      <vt:lpstr>Předškolní péče o děti ve Velké Británii</vt:lpstr>
      <vt:lpstr>Financování navštívených organizací</vt:lpstr>
      <vt:lpstr>Děkuji Vám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Birmingham   Great Britain</dc:title>
  <dc:creator>Mike</dc:creator>
  <cp:lastModifiedBy>Fondy</cp:lastModifiedBy>
  <cp:revision>106</cp:revision>
  <cp:lastPrinted>2014-05-14T10:05:06Z</cp:lastPrinted>
  <dcterms:created xsi:type="dcterms:W3CDTF">2013-03-30T15:58:53Z</dcterms:created>
  <dcterms:modified xsi:type="dcterms:W3CDTF">2014-05-14T10:06:23Z</dcterms:modified>
</cp:coreProperties>
</file>