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5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6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69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73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35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35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2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43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79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17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07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4066-40C3-4479-B290-E330A3DECD55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A5530-8A5F-47A7-A5ED-A22536C7E0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67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67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85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456" y="2492374"/>
            <a:ext cx="8229600" cy="39609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800" b="1" dirty="0" smtClean="0">
                <a:solidFill>
                  <a:srgbClr val="00B050"/>
                </a:solidFill>
              </a:rPr>
              <a:t>Informace ke kurzu Asistentka v předškolní péči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Počet přihlášených</a:t>
            </a:r>
            <a:r>
              <a:rPr lang="cs-CZ" sz="2000" dirty="0" smtClean="0"/>
              <a:t>: 122 žen (50 žen 50+ a 72 žen s dětmi do 15 let)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 smtClean="0"/>
              <a:t>Počet pozvaných do 2. kola: </a:t>
            </a:r>
            <a:r>
              <a:rPr lang="cs-CZ" sz="2000" dirty="0" smtClean="0"/>
              <a:t>52 žen (21 žen 50+ a 31 žen s dětmi do 15 let)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u="sng" dirty="0" smtClean="0"/>
              <a:t>Počet vybíraných do kurzu:</a:t>
            </a:r>
            <a:r>
              <a:rPr lang="cs-CZ" sz="2000" dirty="0" smtClean="0"/>
              <a:t> 36 </a:t>
            </a:r>
            <a:r>
              <a:rPr lang="cs-CZ" sz="2000" dirty="0" smtClean="0"/>
              <a:t>žen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 smtClean="0"/>
              <a:t>Počet žen, které kurz zahájily:</a:t>
            </a:r>
            <a:r>
              <a:rPr lang="cs-CZ" sz="2000" dirty="0" smtClean="0"/>
              <a:t> 29 žen</a:t>
            </a:r>
            <a:endParaRPr lang="cs-CZ" sz="2000" u="sng" dirty="0" smtClean="0"/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6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Výběrová kritéria:</a:t>
            </a:r>
          </a:p>
          <a:p>
            <a:r>
              <a:rPr lang="cs-CZ" sz="2000" dirty="0" smtClean="0"/>
              <a:t>Žena s dítětem do 15 let</a:t>
            </a:r>
          </a:p>
          <a:p>
            <a:r>
              <a:rPr lang="cs-CZ" sz="2000" dirty="0" smtClean="0"/>
              <a:t>Žena v předdůchodovém věku (50+)</a:t>
            </a:r>
          </a:p>
          <a:p>
            <a:r>
              <a:rPr lang="cs-CZ" sz="2000" dirty="0" smtClean="0"/>
              <a:t>Trvalý pobyt v Praze / výdělečná činnost na území Prahy min. 180h</a:t>
            </a:r>
          </a:p>
          <a:p>
            <a:r>
              <a:rPr lang="cs-CZ" sz="2000" dirty="0" smtClean="0"/>
              <a:t>Motivace a snaha uplatnit získané znalosti v praxi</a:t>
            </a:r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r>
              <a:rPr lang="cs-CZ" sz="2000" u="sng" dirty="0" smtClean="0"/>
              <a:t>Rozsah </a:t>
            </a:r>
            <a:r>
              <a:rPr lang="cs-CZ" sz="2000" u="sng" dirty="0" smtClean="0"/>
              <a:t>kurzu:</a:t>
            </a:r>
          </a:p>
          <a:p>
            <a:r>
              <a:rPr lang="cs-CZ" sz="2000" dirty="0" smtClean="0"/>
              <a:t>Teoretická část 128h</a:t>
            </a:r>
          </a:p>
          <a:p>
            <a:r>
              <a:rPr lang="cs-CZ" sz="2000" dirty="0" smtClean="0"/>
              <a:t>Praktická část 64h (20h </a:t>
            </a:r>
            <a:r>
              <a:rPr lang="cs-CZ" sz="2000" dirty="0" err="1" smtClean="0"/>
              <a:t>jeselská</a:t>
            </a:r>
            <a:r>
              <a:rPr lang="cs-CZ" sz="2000" dirty="0" smtClean="0"/>
              <a:t> zařízení pro děti do 3 let; </a:t>
            </a:r>
            <a:r>
              <a:rPr lang="cs-CZ" sz="2000" dirty="0" smtClean="0"/>
              <a:t>24h obecní MŠ; 20h soukromá </a:t>
            </a:r>
            <a:r>
              <a:rPr lang="cs-CZ" sz="2000" dirty="0" err="1" smtClean="0"/>
              <a:t>Montessori</a:t>
            </a:r>
            <a:r>
              <a:rPr lang="cs-CZ" sz="2000" dirty="0" smtClean="0"/>
              <a:t> zařízení)</a:t>
            </a:r>
            <a:endParaRPr lang="cs-CZ" sz="2000" dirty="0" smtClean="0"/>
          </a:p>
          <a:p>
            <a:pPr marL="0" indent="0">
              <a:buNone/>
            </a:pPr>
            <a:endParaRPr lang="cs-CZ" sz="2000" u="sng" dirty="0" smtClean="0"/>
          </a:p>
          <a:p>
            <a:pPr marL="0" indent="0">
              <a:buNone/>
            </a:pPr>
            <a:endParaRPr lang="cs-CZ" sz="2000" u="sng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573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4"/>
            <a:ext cx="8229600" cy="396096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500" b="1" u="sng" dirty="0" smtClean="0"/>
              <a:t>Témata prezenční části:</a:t>
            </a:r>
          </a:p>
          <a:p>
            <a:r>
              <a:rPr lang="cs-CZ" sz="2200" dirty="0" smtClean="0"/>
              <a:t>Specifikace práce s předškolními dětmi v zařízeních zřizovanými obcemi</a:t>
            </a:r>
          </a:p>
          <a:p>
            <a:r>
              <a:rPr lang="cs-CZ" sz="2200" dirty="0" smtClean="0"/>
              <a:t>Specifikace práce s dětmi do 3 let v obecních zařízeních</a:t>
            </a:r>
          </a:p>
          <a:p>
            <a:r>
              <a:rPr lang="cs-CZ" sz="2200" dirty="0" smtClean="0"/>
              <a:t>Různé formy péče o děti</a:t>
            </a:r>
          </a:p>
          <a:p>
            <a:r>
              <a:rPr lang="cs-CZ" sz="2200" dirty="0" smtClean="0"/>
              <a:t>Kurz první pomoci</a:t>
            </a:r>
          </a:p>
          <a:p>
            <a:r>
              <a:rPr lang="cs-CZ" sz="2200" dirty="0" smtClean="0"/>
              <a:t>Vývojové potřeby dětí od narození do 6 let věku</a:t>
            </a:r>
          </a:p>
          <a:p>
            <a:r>
              <a:rPr lang="cs-CZ" sz="2200" dirty="0" smtClean="0"/>
              <a:t>Jak komunikovat s dětmi</a:t>
            </a:r>
          </a:p>
          <a:p>
            <a:r>
              <a:rPr lang="cs-CZ" sz="2200" dirty="0" smtClean="0"/>
              <a:t>Jak nastavit hranice</a:t>
            </a:r>
          </a:p>
          <a:p>
            <a:r>
              <a:rPr lang="cs-CZ" sz="2200" dirty="0" smtClean="0"/>
              <a:t>Zdravý životní styl a strava u dětí do 6 let věku</a:t>
            </a:r>
          </a:p>
          <a:p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7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>
            <a:normAutofit fontScale="92500" lnSpcReduction="20000"/>
          </a:bodyPr>
          <a:lstStyle/>
          <a:p>
            <a:r>
              <a:rPr lang="cs-CZ" sz="2500" dirty="0" err="1" smtClean="0"/>
              <a:t>Montessori</a:t>
            </a:r>
            <a:r>
              <a:rPr lang="cs-CZ" sz="2500" dirty="0" smtClean="0"/>
              <a:t> pedagogika</a:t>
            </a:r>
          </a:p>
          <a:p>
            <a:r>
              <a:rPr lang="cs-CZ" sz="2500" dirty="0" smtClean="0"/>
              <a:t>Lesní pedagogika</a:t>
            </a:r>
          </a:p>
          <a:p>
            <a:r>
              <a:rPr lang="cs-CZ" sz="2500" dirty="0" smtClean="0"/>
              <a:t>NTC </a:t>
            </a:r>
            <a:r>
              <a:rPr lang="cs-CZ" sz="2500" dirty="0" err="1" smtClean="0"/>
              <a:t>learning</a:t>
            </a:r>
            <a:endParaRPr lang="cs-CZ" sz="2500" dirty="0" smtClean="0"/>
          </a:p>
          <a:p>
            <a:r>
              <a:rPr lang="cs-CZ" sz="2500" dirty="0" smtClean="0"/>
              <a:t>Program Začít spolu </a:t>
            </a:r>
          </a:p>
          <a:p>
            <a:r>
              <a:rPr lang="cs-CZ" sz="2500" dirty="0" smtClean="0"/>
              <a:t>Práce s autistickými dětmi</a:t>
            </a:r>
          </a:p>
          <a:p>
            <a:r>
              <a:rPr lang="cs-CZ" sz="2500" dirty="0" smtClean="0"/>
              <a:t>Jak přistupovat k dětem s ADHD</a:t>
            </a:r>
          </a:p>
          <a:p>
            <a:r>
              <a:rPr lang="cs-CZ" sz="2500" dirty="0" smtClean="0"/>
              <a:t>Vedení dětí k hygienickým návykům</a:t>
            </a:r>
          </a:p>
          <a:p>
            <a:r>
              <a:rPr lang="cs-CZ" sz="2500" dirty="0" smtClean="0"/>
              <a:t>Prevence vyhoření/psychohygiena</a:t>
            </a:r>
          </a:p>
          <a:p>
            <a:r>
              <a:rPr lang="cs-CZ" sz="2500" dirty="0" smtClean="0"/>
              <a:t>Zpětná vazba k praxím</a:t>
            </a:r>
          </a:p>
          <a:p>
            <a:r>
              <a:rPr lang="cs-CZ" sz="2500" dirty="0" smtClean="0"/>
              <a:t>Prezentace náslechů z vybraných zařízeních</a:t>
            </a:r>
          </a:p>
          <a:p>
            <a:endParaRPr lang="cs-CZ" dirty="0"/>
          </a:p>
        </p:txBody>
      </p:sp>
      <p:pic>
        <p:nvPicPr>
          <p:cNvPr id="4" name="Obrázek 9" descr="loga ZZ EU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24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Náslechy</a:t>
            </a:r>
            <a:r>
              <a:rPr lang="cs-CZ" dirty="0" smtClean="0"/>
              <a:t> (max. rozsah 8h):</a:t>
            </a:r>
          </a:p>
          <a:p>
            <a:r>
              <a:rPr lang="cs-CZ" sz="2500" i="1" dirty="0" smtClean="0"/>
              <a:t>Don </a:t>
            </a:r>
            <a:r>
              <a:rPr lang="cs-CZ" sz="2500" i="1" dirty="0" err="1" smtClean="0"/>
              <a:t>Bosco</a:t>
            </a:r>
            <a:r>
              <a:rPr lang="cs-CZ" sz="2500" i="1" dirty="0" smtClean="0"/>
              <a:t> </a:t>
            </a:r>
            <a:r>
              <a:rPr lang="cs-CZ" sz="2500" dirty="0" smtClean="0"/>
              <a:t>– logopedie</a:t>
            </a:r>
          </a:p>
          <a:p>
            <a:r>
              <a:rPr lang="cs-CZ" sz="2500" i="1" dirty="0" err="1" smtClean="0"/>
              <a:t>Apla</a:t>
            </a:r>
            <a:r>
              <a:rPr lang="cs-CZ" sz="2500" dirty="0" smtClean="0"/>
              <a:t> – nemoci autistického spektra</a:t>
            </a:r>
          </a:p>
          <a:p>
            <a:r>
              <a:rPr lang="cs-CZ" sz="2500" i="1" dirty="0" err="1" smtClean="0"/>
              <a:t>Ekoškolka</a:t>
            </a:r>
            <a:r>
              <a:rPr lang="cs-CZ" sz="2500" i="1" dirty="0" smtClean="0"/>
              <a:t> Rozárka </a:t>
            </a:r>
            <a:r>
              <a:rPr lang="cs-CZ" sz="2500" dirty="0" smtClean="0"/>
              <a:t>– lesní pedagogika</a:t>
            </a:r>
          </a:p>
          <a:p>
            <a:r>
              <a:rPr lang="cs-CZ" sz="2500" i="1" dirty="0" smtClean="0"/>
              <a:t>MŠ U </a:t>
            </a:r>
            <a:r>
              <a:rPr lang="cs-CZ" sz="2500" i="1" dirty="0" err="1" smtClean="0"/>
              <a:t>Uranie</a:t>
            </a:r>
            <a:r>
              <a:rPr lang="cs-CZ" sz="2500" i="1" dirty="0" smtClean="0"/>
              <a:t> </a:t>
            </a:r>
            <a:r>
              <a:rPr lang="cs-CZ" sz="2500" dirty="0" smtClean="0"/>
              <a:t>– NTC </a:t>
            </a:r>
            <a:r>
              <a:rPr lang="cs-CZ" sz="2500" dirty="0" err="1" smtClean="0"/>
              <a:t>learning</a:t>
            </a:r>
            <a:endParaRPr lang="cs-CZ" sz="2500" dirty="0" smtClean="0"/>
          </a:p>
          <a:p>
            <a:r>
              <a:rPr lang="cs-CZ" sz="2500" i="1" dirty="0" smtClean="0"/>
              <a:t>MŠ </a:t>
            </a:r>
            <a:r>
              <a:rPr lang="cs-CZ" sz="2500" i="1" dirty="0" err="1" smtClean="0"/>
              <a:t>Angelova</a:t>
            </a:r>
            <a:r>
              <a:rPr lang="cs-CZ" sz="2500" i="1" dirty="0" smtClean="0"/>
              <a:t> </a:t>
            </a:r>
            <a:r>
              <a:rPr lang="cs-CZ" sz="2500" dirty="0" smtClean="0"/>
              <a:t>– program Začít spolu</a:t>
            </a:r>
            <a:endParaRPr lang="cs-CZ" sz="25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288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706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633788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cs-CZ" sz="2500" b="1" dirty="0" smtClean="0"/>
              <a:t>Praxe</a:t>
            </a:r>
          </a:p>
          <a:p>
            <a:pPr marL="0" indent="0" algn="ctr">
              <a:buNone/>
            </a:pPr>
            <a:endParaRPr lang="cs-CZ" sz="1500" b="1" dirty="0" smtClean="0"/>
          </a:p>
          <a:p>
            <a:pPr marL="0" lvl="0" indent="0">
              <a:buNone/>
            </a:pPr>
            <a:r>
              <a:rPr lang="cs-CZ" sz="2000" dirty="0" smtClean="0"/>
              <a:t>1. </a:t>
            </a:r>
            <a:r>
              <a:rPr lang="cs-CZ" sz="2000" b="1" dirty="0" smtClean="0"/>
              <a:t>Obecní mateřské školy		2. Obecní jesle</a:t>
            </a:r>
          </a:p>
          <a:p>
            <a:r>
              <a:rPr lang="cs-CZ" sz="2000" dirty="0" smtClean="0"/>
              <a:t>MŠ Kotorská		</a:t>
            </a:r>
            <a:r>
              <a:rPr lang="cs-CZ" sz="2000" smtClean="0"/>
              <a:t>	- </a:t>
            </a:r>
            <a:r>
              <a:rPr lang="cs-CZ" sz="2000" dirty="0"/>
              <a:t>Jesle </a:t>
            </a:r>
            <a:r>
              <a:rPr lang="cs-CZ" sz="2000" dirty="0" smtClean="0"/>
              <a:t>Kotorská</a:t>
            </a:r>
            <a:br>
              <a:rPr lang="cs-CZ" sz="2000" dirty="0" smtClean="0"/>
            </a:br>
            <a:r>
              <a:rPr lang="cs-CZ" sz="2000" dirty="0" smtClean="0"/>
              <a:t>MŠ Plamínkové	</a:t>
            </a:r>
            <a:r>
              <a:rPr lang="cs-CZ" sz="2000" smtClean="0"/>
              <a:t>	- </a:t>
            </a:r>
            <a:r>
              <a:rPr lang="cs-CZ" sz="2000" dirty="0" smtClean="0"/>
              <a:t>Jesle Rabasova</a:t>
            </a:r>
          </a:p>
          <a:p>
            <a:pPr lvl="0"/>
            <a:r>
              <a:rPr lang="cs-CZ" sz="2000" dirty="0" smtClean="0"/>
              <a:t>MŠ Sedlčanská</a:t>
            </a:r>
          </a:p>
          <a:p>
            <a:pPr lvl="0"/>
            <a:r>
              <a:rPr lang="cs-CZ" sz="2000" dirty="0" smtClean="0"/>
              <a:t>MŠ </a:t>
            </a:r>
            <a:r>
              <a:rPr lang="cs-CZ" sz="2000" dirty="0"/>
              <a:t>Plamínkové </a:t>
            </a:r>
            <a:r>
              <a:rPr lang="cs-CZ" sz="2000" dirty="0" smtClean="0"/>
              <a:t>2		</a:t>
            </a:r>
            <a:r>
              <a:rPr lang="cs-CZ" sz="2000" b="1" dirty="0" smtClean="0"/>
              <a:t>3. Soukromá </a:t>
            </a:r>
            <a:r>
              <a:rPr lang="cs-CZ" sz="2000" b="1" dirty="0" err="1" smtClean="0"/>
              <a:t>Montessori</a:t>
            </a:r>
            <a:r>
              <a:rPr lang="cs-CZ" sz="2000" b="1" dirty="0" smtClean="0"/>
              <a:t> zařízení</a:t>
            </a:r>
            <a:endParaRPr lang="cs-CZ" sz="2000" dirty="0" smtClean="0"/>
          </a:p>
          <a:p>
            <a:pPr lvl="0"/>
            <a:r>
              <a:rPr lang="cs-CZ" sz="2000" dirty="0" smtClean="0"/>
              <a:t>MŠ Tajovského	</a:t>
            </a:r>
            <a:r>
              <a:rPr lang="cs-CZ" sz="2000" dirty="0"/>
              <a:t> </a:t>
            </a:r>
            <a:r>
              <a:rPr lang="cs-CZ" sz="2000" dirty="0" smtClean="0"/>
              <a:t>              - </a:t>
            </a:r>
            <a:r>
              <a:rPr lang="cs-CZ" sz="2000" dirty="0"/>
              <a:t>Rodinné a </a:t>
            </a:r>
            <a:r>
              <a:rPr lang="cs-CZ" sz="2000" dirty="0" err="1"/>
              <a:t>Montessori</a:t>
            </a:r>
            <a:r>
              <a:rPr lang="cs-CZ" sz="2000" dirty="0"/>
              <a:t> centrum 4medvědi</a:t>
            </a:r>
            <a:endParaRPr lang="cs-CZ" sz="2000" dirty="0" smtClean="0"/>
          </a:p>
          <a:p>
            <a:pPr lvl="0"/>
            <a:r>
              <a:rPr lang="cs-CZ" sz="2000" dirty="0" smtClean="0"/>
              <a:t>MŠ Kukučínova		- </a:t>
            </a:r>
            <a:r>
              <a:rPr lang="cs-CZ" sz="2000" dirty="0" err="1" smtClean="0"/>
              <a:t>Vyšehrádek</a:t>
            </a:r>
            <a:endParaRPr lang="cs-CZ" sz="20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 descr="loga ZZ EU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6237312"/>
            <a:ext cx="3559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3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263</Words>
  <Application>Microsoft Office PowerPoint</Application>
  <PresentationFormat>Předvádění na obrazovce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</dc:title>
  <dc:creator>Hrklova</dc:creator>
  <cp:lastModifiedBy>Hrklova</cp:lastModifiedBy>
  <cp:revision>7</cp:revision>
  <dcterms:created xsi:type="dcterms:W3CDTF">2014-02-10T09:54:33Z</dcterms:created>
  <dcterms:modified xsi:type="dcterms:W3CDTF">2014-02-10T10:54:50Z</dcterms:modified>
</cp:coreProperties>
</file>