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handoutMasterIdLst>
    <p:handoutMasterId r:id="rId21"/>
  </p:handoutMasterIdLst>
  <p:sldIdLst>
    <p:sldId id="268" r:id="rId2"/>
    <p:sldId id="270" r:id="rId3"/>
    <p:sldId id="274" r:id="rId4"/>
    <p:sldId id="276" r:id="rId5"/>
    <p:sldId id="269" r:id="rId6"/>
    <p:sldId id="257" r:id="rId7"/>
    <p:sldId id="258" r:id="rId8"/>
    <p:sldId id="259" r:id="rId9"/>
    <p:sldId id="260" r:id="rId10"/>
    <p:sldId id="271" r:id="rId11"/>
    <p:sldId id="261" r:id="rId12"/>
    <p:sldId id="272" r:id="rId13"/>
    <p:sldId id="262" r:id="rId14"/>
    <p:sldId id="264" r:id="rId15"/>
    <p:sldId id="265" r:id="rId16"/>
    <p:sldId id="266" r:id="rId17"/>
    <p:sldId id="267" r:id="rId18"/>
    <p:sldId id="263" r:id="rId19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F3B5F0-40E9-418A-9F36-FDA6857A5F20}" type="datetimeFigureOut">
              <a:rPr lang="cs-CZ" smtClean="0"/>
              <a:t>7.2.2014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CD0F15-5860-4F76-B66F-1DD5D30429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3100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99ACA-4192-43FB-93C6-6C60BCB11967}" type="datetimeFigureOut">
              <a:rPr lang="pl-PL" smtClean="0"/>
              <a:pPr/>
              <a:t>2014-02-07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48F403-8138-439B-80FB-3C517301715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8054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zaokrąglony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stokąt zaokrąglony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0" name="Podtytuł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2CBC3-7783-48EB-82C5-F4A3A3982CC0}" type="datetimeFigureOut">
              <a:rPr lang="pl-PL" smtClean="0"/>
              <a:pPr/>
              <a:t>2014-02-07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1" name="Symbol zastępczy numeru slajd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2A4F08-3505-4D33-BAFB-37A584A2C29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2CBC3-7783-48EB-82C5-F4A3A3982CC0}" type="datetimeFigureOut">
              <a:rPr lang="pl-PL" smtClean="0"/>
              <a:pPr/>
              <a:t>2014-02-07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2A4F08-3505-4D33-BAFB-37A584A2C29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2CBC3-7783-48EB-82C5-F4A3A3982CC0}" type="datetimeFigureOut">
              <a:rPr lang="pl-PL" smtClean="0"/>
              <a:pPr/>
              <a:t>2014-02-07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2A4F08-3505-4D33-BAFB-37A584A2C29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2CBC3-7783-48EB-82C5-F4A3A3982CC0}" type="datetimeFigureOut">
              <a:rPr lang="pl-PL" smtClean="0"/>
              <a:pPr/>
              <a:t>2014-02-07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2A4F08-3505-4D33-BAFB-37A584A2C29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zaokrąglony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zaokrąglony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2CBC3-7783-48EB-82C5-F4A3A3982CC0}" type="datetimeFigureOut">
              <a:rPr lang="pl-PL" smtClean="0"/>
              <a:pPr/>
              <a:t>2014-02-07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2A4F08-3505-4D33-BAFB-37A584A2C29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2CBC3-7783-48EB-82C5-F4A3A3982CC0}" type="datetimeFigureOut">
              <a:rPr lang="pl-PL" smtClean="0"/>
              <a:pPr/>
              <a:t>2014-02-07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2A4F08-3505-4D33-BAFB-37A584A2C29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2CBC3-7783-48EB-82C5-F4A3A3982CC0}" type="datetimeFigureOut">
              <a:rPr lang="pl-PL" smtClean="0"/>
              <a:pPr/>
              <a:t>2014-02-07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2A4F08-3505-4D33-BAFB-37A584A2C29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2CBC3-7783-48EB-82C5-F4A3A3982CC0}" type="datetimeFigureOut">
              <a:rPr lang="pl-PL" smtClean="0"/>
              <a:pPr/>
              <a:t>2014-02-07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2A4F08-3505-4D33-BAFB-37A584A2C29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2CBC3-7783-48EB-82C5-F4A3A3982CC0}" type="datetimeFigureOut">
              <a:rPr lang="pl-PL" smtClean="0"/>
              <a:pPr/>
              <a:t>2014-02-07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2A4F08-3505-4D33-BAFB-37A584A2C29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2CBC3-7783-48EB-82C5-F4A3A3982CC0}" type="datetimeFigureOut">
              <a:rPr lang="pl-PL" smtClean="0"/>
              <a:pPr/>
              <a:t>2014-02-07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2A4F08-3505-4D33-BAFB-37A584A2C29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zaokrąglony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z zaokrąglonym rogi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2CBC3-7783-48EB-82C5-F4A3A3982CC0}" type="datetimeFigureOut">
              <a:rPr lang="pl-PL" smtClean="0"/>
              <a:pPr/>
              <a:t>2014-02-07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2A4F08-3505-4D33-BAFB-37A584A2C29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zaokrąglony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ymbol zastępczy tytułu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D42CBC3-7783-48EB-82C5-F4A3A3982CC0}" type="datetimeFigureOut">
              <a:rPr lang="pl-PL" smtClean="0"/>
              <a:pPr/>
              <a:t>2014-02-07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2A4F08-3505-4D33-BAFB-37A584A2C29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  <a:noFill/>
        </p:spPr>
        <p:txBody>
          <a:bodyPr/>
          <a:lstStyle/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 </a:t>
            </a:r>
            <a:r>
              <a:rPr lang="pl-PL" sz="2400" dirty="0" err="1" smtClean="0"/>
              <a:t>Institute</a:t>
            </a:r>
            <a:r>
              <a:rPr lang="pl-PL" sz="2400" dirty="0" smtClean="0"/>
              <a:t> for </a:t>
            </a:r>
            <a:r>
              <a:rPr lang="pl-PL" sz="2400" dirty="0" err="1" smtClean="0"/>
              <a:t>Human</a:t>
            </a:r>
            <a:r>
              <a:rPr lang="pl-PL" sz="2400" dirty="0" smtClean="0"/>
              <a:t> Resources Development</a:t>
            </a:r>
          </a:p>
          <a:p>
            <a:pPr>
              <a:buNone/>
            </a:pPr>
            <a:r>
              <a:rPr lang="pl-PL" sz="2400" dirty="0" smtClean="0"/>
              <a:t>        </a:t>
            </a:r>
          </a:p>
          <a:p>
            <a:pPr>
              <a:buNone/>
            </a:pPr>
            <a:r>
              <a:rPr lang="pl-PL" sz="2400" i="1" dirty="0" smtClean="0"/>
              <a:t>     </a:t>
            </a:r>
            <a:r>
              <a:rPr lang="pl-PL" sz="2000" dirty="0" smtClean="0"/>
              <a:t>ul. Nałęczowska 30</a:t>
            </a:r>
          </a:p>
          <a:p>
            <a:pPr>
              <a:buNone/>
            </a:pPr>
            <a:r>
              <a:rPr lang="pl-PL" sz="2000" dirty="0" smtClean="0"/>
              <a:t>      20-701 Lublin</a:t>
            </a:r>
          </a:p>
          <a:p>
            <a:pPr>
              <a:buNone/>
            </a:pPr>
            <a:r>
              <a:rPr lang="pl-PL" sz="2000" dirty="0" smtClean="0"/>
              <a:t>      Poland</a:t>
            </a:r>
          </a:p>
          <a:p>
            <a:pPr>
              <a:buNone/>
            </a:pPr>
            <a:endParaRPr lang="pl-PL" sz="2000" dirty="0"/>
          </a:p>
        </p:txBody>
      </p:sp>
      <p:pic>
        <p:nvPicPr>
          <p:cNvPr id="1028" name="Picture 4" descr="Z:\Moje dokumenty\Moje obrazy\logos\IRZL_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4077072"/>
            <a:ext cx="2023752" cy="18496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67544" y="908720"/>
            <a:ext cx="639045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pl-PL" sz="2200" dirty="0" smtClean="0"/>
              <a:t>d) Help </a:t>
            </a:r>
            <a:r>
              <a:rPr lang="en-US" sz="2200" dirty="0" smtClean="0"/>
              <a:t>maintaining </a:t>
            </a:r>
            <a:r>
              <a:rPr lang="pl-PL" sz="2200" dirty="0" err="1" smtClean="0"/>
              <a:t>clenliness</a:t>
            </a:r>
            <a:r>
              <a:rPr lang="pl-PL" sz="2200" dirty="0" smtClean="0"/>
              <a:t> </a:t>
            </a:r>
            <a:r>
              <a:rPr lang="pl-PL" sz="2200" dirty="0" err="1" smtClean="0"/>
              <a:t>in</a:t>
            </a:r>
            <a:r>
              <a:rPr lang="pl-PL" sz="2200" dirty="0" smtClean="0"/>
              <a:t> </a:t>
            </a:r>
            <a:r>
              <a:rPr lang="pl-PL" sz="2200" dirty="0" err="1" smtClean="0"/>
              <a:t>classrooms</a:t>
            </a:r>
            <a:endParaRPr lang="pl-PL" sz="2200" dirty="0" smtClean="0"/>
          </a:p>
          <a:p>
            <a:pPr>
              <a:lnSpc>
                <a:spcPct val="150000"/>
              </a:lnSpc>
              <a:buNone/>
            </a:pPr>
            <a:r>
              <a:rPr lang="pl-PL" sz="2200" dirty="0" smtClean="0"/>
              <a:t>e</a:t>
            </a:r>
            <a:r>
              <a:rPr lang="en-US" sz="2200" dirty="0" smtClean="0"/>
              <a:t>) care for the health and safety of pupils, </a:t>
            </a:r>
            <a:endParaRPr lang="pl-PL" sz="2200" dirty="0" smtClean="0"/>
          </a:p>
          <a:p>
            <a:pPr>
              <a:lnSpc>
                <a:spcPct val="150000"/>
              </a:lnSpc>
              <a:buNone/>
            </a:pPr>
            <a:r>
              <a:rPr lang="pl-PL" sz="2200" dirty="0" smtClean="0"/>
              <a:t>f</a:t>
            </a:r>
            <a:r>
              <a:rPr lang="en-US" sz="2200" dirty="0" smtClean="0"/>
              <a:t>) attention to health and safety and the protection of property </a:t>
            </a:r>
            <a:r>
              <a:rPr lang="pl-PL" sz="2200" dirty="0" smtClean="0"/>
              <a:t>of </a:t>
            </a:r>
            <a:r>
              <a:rPr lang="en-US" sz="2200" dirty="0" smtClean="0"/>
              <a:t>kindergarten</a:t>
            </a:r>
          </a:p>
          <a:p>
            <a:pPr>
              <a:lnSpc>
                <a:spcPct val="150000"/>
              </a:lnSpc>
              <a:buNone/>
            </a:pPr>
            <a:r>
              <a:rPr lang="pl-PL" sz="2200" dirty="0" smtClean="0"/>
              <a:t> </a:t>
            </a:r>
            <a:endParaRPr lang="pl-PL" sz="2200" dirty="0"/>
          </a:p>
        </p:txBody>
      </p:sp>
      <p:pic>
        <p:nvPicPr>
          <p:cNvPr id="1026" name="Picture 2" descr="C:\Documents and Settings\BernadettaM\Pulpit\prezen.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3645024"/>
            <a:ext cx="3287450" cy="24681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467544" y="764705"/>
            <a:ext cx="6264696" cy="3960439"/>
          </a:xfrm>
          <a:noFill/>
        </p:spPr>
        <p:txBody>
          <a:bodyPr>
            <a:normAutofit/>
          </a:bodyPr>
          <a:lstStyle/>
          <a:p>
            <a:pPr>
              <a:buNone/>
            </a:pPr>
            <a:r>
              <a:rPr lang="pl-PL" sz="2400" dirty="0" err="1"/>
              <a:t>Detailed</a:t>
            </a:r>
            <a:r>
              <a:rPr lang="pl-PL" sz="2400" dirty="0"/>
              <a:t> </a:t>
            </a:r>
            <a:r>
              <a:rPr lang="pl-PL" sz="2400" dirty="0" err="1"/>
              <a:t>responsibilities</a:t>
            </a:r>
            <a:r>
              <a:rPr lang="pl-PL" sz="2400" dirty="0"/>
              <a:t> </a:t>
            </a:r>
            <a:r>
              <a:rPr lang="pl-PL" sz="2400" dirty="0" err="1" smtClean="0"/>
              <a:t>include</a:t>
            </a:r>
            <a:r>
              <a:rPr lang="pl-PL" sz="2400" dirty="0" smtClean="0"/>
              <a:t>:</a:t>
            </a:r>
          </a:p>
          <a:p>
            <a:pPr marL="514350" indent="-514350">
              <a:lnSpc>
                <a:spcPct val="150000"/>
              </a:lnSpc>
            </a:pPr>
            <a:r>
              <a:rPr lang="en-US" sz="2400" dirty="0" smtClean="0"/>
              <a:t>assist </a:t>
            </a:r>
            <a:r>
              <a:rPr lang="en-US" sz="2400" dirty="0"/>
              <a:t>the teacher in dressing and undressing </a:t>
            </a:r>
            <a:r>
              <a:rPr lang="en-US" sz="2400" dirty="0" smtClean="0"/>
              <a:t>children</a:t>
            </a:r>
            <a:endParaRPr lang="pl-PL" sz="2400" dirty="0" smtClean="0"/>
          </a:p>
          <a:p>
            <a:pPr marL="514350" indent="-514350">
              <a:lnSpc>
                <a:spcPct val="150000"/>
              </a:lnSpc>
            </a:pPr>
            <a:r>
              <a:rPr lang="en-US" sz="2400" dirty="0" smtClean="0"/>
              <a:t>assist </a:t>
            </a:r>
            <a:r>
              <a:rPr lang="en-US" sz="2400" dirty="0"/>
              <a:t>in the care of children during walks and hikes, </a:t>
            </a:r>
            <a:endParaRPr lang="pl-PL" sz="2400" dirty="0" smtClean="0"/>
          </a:p>
          <a:p>
            <a:pPr marL="514350" indent="-514350">
              <a:lnSpc>
                <a:spcPct val="150000"/>
              </a:lnSpc>
            </a:pPr>
            <a:r>
              <a:rPr lang="pl-PL" sz="2400" dirty="0" err="1" smtClean="0"/>
              <a:t>Helps</a:t>
            </a:r>
            <a:r>
              <a:rPr lang="pl-PL" sz="2400" dirty="0" smtClean="0"/>
              <a:t> </a:t>
            </a:r>
            <a:r>
              <a:rPr lang="pl-PL" sz="2400" dirty="0" err="1" smtClean="0"/>
              <a:t>organize</a:t>
            </a:r>
            <a:r>
              <a:rPr lang="en-US" sz="2400" dirty="0" smtClean="0"/>
              <a:t> t</a:t>
            </a:r>
            <a:r>
              <a:rPr lang="pl-PL" sz="2400" dirty="0" err="1" smtClean="0"/>
              <a:t>ime</a:t>
            </a:r>
            <a:r>
              <a:rPr lang="pl-PL" sz="2400" dirty="0" smtClean="0"/>
              <a:t> of </a:t>
            </a:r>
            <a:r>
              <a:rPr lang="en-US" sz="2400" dirty="0" smtClean="0"/>
              <a:t>rest</a:t>
            </a:r>
            <a:r>
              <a:rPr lang="pl-PL" sz="2400" dirty="0" err="1" smtClean="0"/>
              <a:t>ing</a:t>
            </a:r>
            <a:r>
              <a:rPr lang="pl-PL" sz="2400" dirty="0" smtClean="0"/>
              <a:t> for</a:t>
            </a:r>
            <a:r>
              <a:rPr lang="en-US" sz="2400" dirty="0" smtClean="0"/>
              <a:t> </a:t>
            </a:r>
            <a:r>
              <a:rPr lang="en-US" sz="2400" dirty="0"/>
              <a:t>children, </a:t>
            </a:r>
            <a:endParaRPr lang="pl-PL" sz="2400" dirty="0" smtClean="0"/>
          </a:p>
          <a:p>
            <a:endParaRPr lang="pl-PL" dirty="0"/>
          </a:p>
        </p:txBody>
      </p:sp>
      <p:pic>
        <p:nvPicPr>
          <p:cNvPr id="1026" name="Picture 2" descr="C:\Documents and Settings\BernadettaM\Pulpit\naucz-i-dziec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4149080"/>
            <a:ext cx="2972918" cy="21983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83568" y="980729"/>
            <a:ext cx="6174432" cy="1125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400" dirty="0" err="1" smtClean="0"/>
              <a:t>Helps</a:t>
            </a:r>
            <a:r>
              <a:rPr lang="pl-PL" sz="2400" dirty="0" smtClean="0"/>
              <a:t> </a:t>
            </a:r>
            <a:r>
              <a:rPr lang="en-US" sz="2400" dirty="0" smtClean="0"/>
              <a:t>preparing meals, </a:t>
            </a:r>
            <a:endParaRPr lang="pl-PL" sz="2400" dirty="0" smtClean="0"/>
          </a:p>
          <a:p>
            <a:pPr marL="514350" indent="-514350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400" dirty="0" smtClean="0"/>
              <a:t>A</a:t>
            </a:r>
            <a:r>
              <a:rPr lang="en-US" sz="2400" dirty="0" err="1" smtClean="0"/>
              <a:t>ssist</a:t>
            </a:r>
            <a:r>
              <a:rPr lang="pl-PL" sz="2400" dirty="0" smtClean="0"/>
              <a:t>s </a:t>
            </a:r>
            <a:r>
              <a:rPr lang="pl-PL" sz="2400" dirty="0" err="1" smtClean="0"/>
              <a:t>children</a:t>
            </a:r>
            <a:r>
              <a:rPr lang="en-US" sz="2400" dirty="0" smtClean="0"/>
              <a:t> during meals</a:t>
            </a:r>
            <a:endParaRPr lang="en-US" sz="2400" dirty="0"/>
          </a:p>
        </p:txBody>
      </p:sp>
      <p:pic>
        <p:nvPicPr>
          <p:cNvPr id="1026" name="Picture 2" descr="C:\Documents and Settings\BernadettaM\Pulpit\shutterstock_64888276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8644" y="3501008"/>
            <a:ext cx="4084036" cy="273630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755576" y="1700808"/>
            <a:ext cx="7474024" cy="4425355"/>
          </a:xfrm>
          <a:noFill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200" dirty="0" smtClean="0"/>
              <a:t>caring </a:t>
            </a:r>
            <a:r>
              <a:rPr lang="en-US" sz="2200" dirty="0"/>
              <a:t>for children in the classroom, </a:t>
            </a:r>
            <a:endParaRPr lang="pl-PL" sz="2200" dirty="0" smtClean="0"/>
          </a:p>
          <a:p>
            <a:pPr>
              <a:lnSpc>
                <a:spcPct val="150000"/>
              </a:lnSpc>
            </a:pPr>
            <a:r>
              <a:rPr lang="en-US" sz="2200" dirty="0" smtClean="0"/>
              <a:t>assist </a:t>
            </a:r>
            <a:r>
              <a:rPr lang="en-US" sz="2200" dirty="0"/>
              <a:t>the teacher in the classroom, </a:t>
            </a:r>
            <a:endParaRPr lang="pl-PL" sz="2200" dirty="0" smtClean="0"/>
          </a:p>
          <a:p>
            <a:pPr>
              <a:lnSpc>
                <a:spcPct val="150000"/>
              </a:lnSpc>
            </a:pPr>
            <a:r>
              <a:rPr lang="pl-PL" sz="2200" dirty="0" err="1" smtClean="0"/>
              <a:t>Helps</a:t>
            </a:r>
            <a:r>
              <a:rPr lang="pl-PL" sz="2200" dirty="0" smtClean="0"/>
              <a:t> </a:t>
            </a:r>
            <a:r>
              <a:rPr lang="pl-PL" sz="2200" dirty="0" err="1" smtClean="0"/>
              <a:t>in</a:t>
            </a:r>
            <a:r>
              <a:rPr lang="pl-PL" sz="2200" dirty="0" smtClean="0"/>
              <a:t> </a:t>
            </a:r>
            <a:r>
              <a:rPr lang="pl-PL" sz="2200" dirty="0" err="1" smtClean="0"/>
              <a:t>case</a:t>
            </a:r>
            <a:r>
              <a:rPr lang="pl-PL" sz="2200" dirty="0" smtClean="0"/>
              <a:t> of minor health </a:t>
            </a:r>
            <a:r>
              <a:rPr lang="pl-PL" sz="2200" dirty="0" err="1" smtClean="0"/>
              <a:t>problems</a:t>
            </a:r>
            <a:endParaRPr lang="pl-PL" sz="2200" dirty="0" smtClean="0"/>
          </a:p>
          <a:p>
            <a:pPr>
              <a:lnSpc>
                <a:spcPct val="150000"/>
              </a:lnSpc>
            </a:pPr>
            <a:r>
              <a:rPr lang="en-US" sz="2200" dirty="0" smtClean="0"/>
              <a:t>help </a:t>
            </a:r>
            <a:r>
              <a:rPr lang="en-US" sz="2200" dirty="0"/>
              <a:t>children with activities of hygiene in the bathroom,</a:t>
            </a:r>
          </a:p>
          <a:p>
            <a:endParaRPr lang="pl-PL" dirty="0"/>
          </a:p>
        </p:txBody>
      </p:sp>
      <p:pic>
        <p:nvPicPr>
          <p:cNvPr id="4" name="Obraz 3" descr="prezen.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3949089"/>
            <a:ext cx="2160240" cy="224040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467544" y="908721"/>
            <a:ext cx="5760640" cy="3672408"/>
          </a:xfrm>
          <a:noFill/>
        </p:spPr>
        <p:txBody>
          <a:bodyPr/>
          <a:lstStyle/>
          <a:p>
            <a:pPr>
              <a:buNone/>
            </a:pPr>
            <a:r>
              <a:rPr lang="pl-PL" dirty="0" smtClean="0"/>
              <a:t>    </a:t>
            </a:r>
          </a:p>
          <a:p>
            <a:pPr>
              <a:lnSpc>
                <a:spcPct val="150000"/>
              </a:lnSpc>
              <a:buNone/>
            </a:pPr>
            <a:r>
              <a:rPr lang="pl-PL" dirty="0" smtClean="0"/>
              <a:t>  </a:t>
            </a:r>
            <a:r>
              <a:rPr lang="pl-PL" sz="2200" dirty="0" smtClean="0"/>
              <a:t>In </a:t>
            </a:r>
            <a:r>
              <a:rPr lang="pl-PL" sz="2200" dirty="0" err="1" smtClean="0"/>
              <a:t>the</a:t>
            </a:r>
            <a:r>
              <a:rPr lang="pl-PL" sz="2200" dirty="0" smtClean="0"/>
              <a:t> </a:t>
            </a:r>
            <a:r>
              <a:rPr lang="pl-PL" sz="2200" dirty="0" err="1" smtClean="0"/>
              <a:t>Polish</a:t>
            </a:r>
            <a:r>
              <a:rPr lang="pl-PL" sz="2200" dirty="0" smtClean="0"/>
              <a:t> system </a:t>
            </a:r>
            <a:r>
              <a:rPr lang="en-US" sz="2200" dirty="0" smtClean="0"/>
              <a:t>you </a:t>
            </a:r>
            <a:r>
              <a:rPr lang="en-US" sz="2200" dirty="0"/>
              <a:t>do not need to have a pedagogical study or </a:t>
            </a:r>
            <a:r>
              <a:rPr lang="pl-PL" sz="2200" dirty="0" err="1" smtClean="0"/>
              <a:t>pedagogical</a:t>
            </a:r>
            <a:r>
              <a:rPr lang="pl-PL" sz="2200" dirty="0" smtClean="0"/>
              <a:t> </a:t>
            </a:r>
            <a:r>
              <a:rPr lang="en-US" sz="2200" dirty="0" smtClean="0"/>
              <a:t>course to </a:t>
            </a:r>
            <a:r>
              <a:rPr lang="en-US" sz="2200" dirty="0"/>
              <a:t>be the </a:t>
            </a:r>
            <a:r>
              <a:rPr lang="pl-PL" sz="2200" dirty="0" err="1" smtClean="0"/>
              <a:t>assistant</a:t>
            </a:r>
            <a:r>
              <a:rPr lang="pl-PL" sz="2200" dirty="0" smtClean="0"/>
              <a:t> </a:t>
            </a:r>
            <a:r>
              <a:rPr lang="en-US" sz="2200" dirty="0" smtClean="0"/>
              <a:t>teacher</a:t>
            </a:r>
            <a:endParaRPr lang="en-US" sz="2200" dirty="0"/>
          </a:p>
        </p:txBody>
      </p:sp>
      <p:pic>
        <p:nvPicPr>
          <p:cNvPr id="1027" name="Picture 3" descr="C:\Documents and Settings\BernadettaM\Pulpit\thum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3260657"/>
            <a:ext cx="2952328" cy="25270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683568" y="1628800"/>
            <a:ext cx="7546032" cy="4497363"/>
          </a:xfrm>
          <a:noFill/>
        </p:spPr>
        <p:txBody>
          <a:bodyPr/>
          <a:lstStyle/>
          <a:p>
            <a:pPr algn="ctr">
              <a:buNone/>
            </a:pPr>
            <a:endParaRPr lang="pl-PL" dirty="0" smtClean="0"/>
          </a:p>
          <a:p>
            <a:pPr algn="ctr">
              <a:lnSpc>
                <a:spcPct val="150000"/>
              </a:lnSpc>
              <a:buNone/>
            </a:pPr>
            <a:endParaRPr lang="pl-PL" sz="2200" dirty="0" smtClean="0"/>
          </a:p>
          <a:p>
            <a:pPr algn="ctr">
              <a:lnSpc>
                <a:spcPct val="150000"/>
              </a:lnSpc>
              <a:buNone/>
            </a:pPr>
            <a:r>
              <a:rPr lang="pl-PL" sz="2200" dirty="0" err="1" smtClean="0"/>
              <a:t>Assistant</a:t>
            </a:r>
            <a:r>
              <a:rPr lang="pl-PL" sz="2200" dirty="0" smtClean="0"/>
              <a:t> </a:t>
            </a:r>
            <a:r>
              <a:rPr lang="pl-PL" sz="2200" dirty="0" err="1" smtClean="0"/>
              <a:t>teacher</a:t>
            </a:r>
            <a:r>
              <a:rPr lang="pl-PL" sz="2200" dirty="0" smtClean="0"/>
              <a:t> </a:t>
            </a:r>
            <a:r>
              <a:rPr lang="en-US" sz="2200" dirty="0" smtClean="0"/>
              <a:t>is not employed under a teacher's card, </a:t>
            </a:r>
            <a:endParaRPr lang="pl-PL" sz="2200" dirty="0" smtClean="0"/>
          </a:p>
          <a:p>
            <a:pPr algn="ctr">
              <a:lnSpc>
                <a:spcPct val="150000"/>
              </a:lnSpc>
              <a:buNone/>
            </a:pPr>
            <a:r>
              <a:rPr lang="pl-PL" sz="2200" dirty="0" smtClean="0"/>
              <a:t>but</a:t>
            </a:r>
            <a:r>
              <a:rPr lang="en-US" sz="2200" dirty="0" smtClean="0"/>
              <a:t> on the basis of the </a:t>
            </a:r>
            <a:r>
              <a:rPr lang="en-US" sz="2200" dirty="0" err="1" smtClean="0"/>
              <a:t>Labour</a:t>
            </a:r>
            <a:r>
              <a:rPr lang="en-US" sz="2200" dirty="0" smtClean="0"/>
              <a:t> </a:t>
            </a:r>
            <a:r>
              <a:rPr lang="pl-PL" sz="2200" dirty="0" smtClean="0"/>
              <a:t>Law</a:t>
            </a:r>
            <a:endParaRPr lang="en-US" sz="2200" dirty="0" smtClean="0"/>
          </a:p>
          <a:p>
            <a:pPr>
              <a:lnSpc>
                <a:spcPct val="150000"/>
              </a:lnSpc>
            </a:pPr>
            <a:endParaRPr lang="pl-PL" sz="2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611560" y="2348880"/>
            <a:ext cx="5328592" cy="3240360"/>
          </a:xfrm>
          <a:noFill/>
        </p:spPr>
        <p:txBody>
          <a:bodyPr>
            <a:normAutofit lnSpcReduction="10000"/>
          </a:bodyPr>
          <a:lstStyle/>
          <a:p>
            <a:pPr>
              <a:buNone/>
            </a:pPr>
            <a:endParaRPr lang="pl-PL" sz="2200" dirty="0" smtClean="0"/>
          </a:p>
          <a:p>
            <a:pPr>
              <a:buNone/>
            </a:pPr>
            <a:endParaRPr lang="pl-PL" sz="2200" dirty="0" smtClean="0"/>
          </a:p>
          <a:p>
            <a:pPr>
              <a:lnSpc>
                <a:spcPct val="150000"/>
              </a:lnSpc>
              <a:buNone/>
            </a:pPr>
            <a:r>
              <a:rPr lang="pl-PL" sz="2200" dirty="0" smtClean="0"/>
              <a:t>   </a:t>
            </a:r>
          </a:p>
          <a:p>
            <a:pPr>
              <a:lnSpc>
                <a:spcPct val="150000"/>
              </a:lnSpc>
              <a:buNone/>
            </a:pPr>
            <a:r>
              <a:rPr lang="pl-PL" sz="2200" dirty="0" smtClean="0"/>
              <a:t>   </a:t>
            </a:r>
            <a:r>
              <a:rPr lang="pl-PL" sz="2200" dirty="0" err="1" smtClean="0"/>
              <a:t>Assistant</a:t>
            </a:r>
            <a:r>
              <a:rPr lang="en-US" sz="2200" dirty="0" smtClean="0"/>
              <a:t> </a:t>
            </a:r>
            <a:r>
              <a:rPr lang="en-US" sz="2200" dirty="0"/>
              <a:t>teacher </a:t>
            </a:r>
            <a:r>
              <a:rPr lang="en-US" sz="2200" dirty="0" smtClean="0"/>
              <a:t>is</a:t>
            </a:r>
            <a:r>
              <a:rPr lang="pl-PL" sz="2200" dirty="0" smtClean="0"/>
              <a:t> </a:t>
            </a:r>
            <a:r>
              <a:rPr lang="pl-PL" sz="2200" dirty="0" err="1" smtClean="0"/>
              <a:t>often</a:t>
            </a:r>
            <a:r>
              <a:rPr lang="en-US" sz="2200" dirty="0" smtClean="0"/>
              <a:t> </a:t>
            </a:r>
            <a:r>
              <a:rPr lang="en-US" sz="2200" dirty="0"/>
              <a:t>employed in a </a:t>
            </a:r>
            <a:r>
              <a:rPr lang="en-US" sz="2200" dirty="0" smtClean="0"/>
              <a:t>special</a:t>
            </a:r>
            <a:r>
              <a:rPr lang="pl-PL" sz="2200" dirty="0" smtClean="0"/>
              <a:t> </a:t>
            </a:r>
            <a:r>
              <a:rPr lang="pl-PL" sz="2200" dirty="0" err="1" smtClean="0"/>
              <a:t>kindergarden</a:t>
            </a:r>
            <a:r>
              <a:rPr lang="en-US" sz="2200" dirty="0" smtClean="0"/>
              <a:t> </a:t>
            </a:r>
            <a:r>
              <a:rPr lang="en-US" sz="2200" dirty="0"/>
              <a:t>for mentally </a:t>
            </a:r>
            <a:r>
              <a:rPr lang="pl-PL" sz="2200" dirty="0" smtClean="0"/>
              <a:t>and </a:t>
            </a:r>
            <a:r>
              <a:rPr lang="en-US" sz="2200" dirty="0" smtClean="0"/>
              <a:t>physically disabled </a:t>
            </a:r>
            <a:r>
              <a:rPr lang="en-US" sz="2200" dirty="0"/>
              <a:t>children </a:t>
            </a:r>
          </a:p>
          <a:p>
            <a:pPr>
              <a:lnSpc>
                <a:spcPct val="150000"/>
              </a:lnSpc>
            </a:pPr>
            <a:endParaRPr lang="pl-PL" sz="2200" dirty="0"/>
          </a:p>
        </p:txBody>
      </p:sp>
      <p:pic>
        <p:nvPicPr>
          <p:cNvPr id="1027" name="Picture 3" descr="C:\Documents and Settings\BernadettaM\Pulpit\imagesCAW0F05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90299" y="1052736"/>
            <a:ext cx="3649731" cy="237626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539552" y="764704"/>
            <a:ext cx="7272808" cy="38164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2200" dirty="0" smtClean="0"/>
              <a:t>r</a:t>
            </a:r>
            <a:r>
              <a:rPr lang="en-US" sz="2200" dirty="0" err="1" smtClean="0"/>
              <a:t>esponsibilities</a:t>
            </a:r>
            <a:r>
              <a:rPr lang="pl-PL" sz="2200" dirty="0" smtClean="0"/>
              <a:t> of </a:t>
            </a:r>
            <a:r>
              <a:rPr lang="pl-PL" sz="2200" dirty="0" err="1" smtClean="0"/>
              <a:t>assistant</a:t>
            </a:r>
            <a:r>
              <a:rPr lang="pl-PL" sz="2200" dirty="0" smtClean="0"/>
              <a:t> </a:t>
            </a:r>
            <a:r>
              <a:rPr lang="pl-PL" sz="2200" dirty="0" err="1" smtClean="0"/>
              <a:t>teacher</a:t>
            </a:r>
            <a:r>
              <a:rPr lang="en-US" sz="2200" dirty="0" smtClean="0"/>
              <a:t> </a:t>
            </a:r>
            <a:r>
              <a:rPr lang="en-US" sz="2200" dirty="0"/>
              <a:t>may be different </a:t>
            </a:r>
            <a:r>
              <a:rPr lang="en-US" sz="2200" dirty="0" smtClean="0"/>
              <a:t>in</a:t>
            </a:r>
            <a:r>
              <a:rPr lang="pl-PL" sz="2200" dirty="0" smtClean="0"/>
              <a:t> </a:t>
            </a:r>
            <a:r>
              <a:rPr lang="en-US" sz="2200" dirty="0" smtClean="0"/>
              <a:t>different </a:t>
            </a:r>
            <a:r>
              <a:rPr lang="pl-PL" sz="2200" dirty="0" err="1" smtClean="0"/>
              <a:t>nursery</a:t>
            </a:r>
            <a:r>
              <a:rPr lang="pl-PL" sz="2200" dirty="0" smtClean="0"/>
              <a:t>/</a:t>
            </a:r>
            <a:r>
              <a:rPr lang="pl-PL" sz="2200" dirty="0" err="1" smtClean="0"/>
              <a:t>kindergaredn</a:t>
            </a:r>
            <a:r>
              <a:rPr lang="en-US" sz="2200" dirty="0" smtClean="0"/>
              <a:t>, </a:t>
            </a:r>
            <a:endParaRPr lang="pl-PL" sz="2200" dirty="0" smtClean="0"/>
          </a:p>
          <a:p>
            <a:pPr>
              <a:lnSpc>
                <a:spcPct val="150000"/>
              </a:lnSpc>
            </a:pPr>
            <a:r>
              <a:rPr lang="en-US" sz="2200" dirty="0" smtClean="0"/>
              <a:t>dependent </a:t>
            </a:r>
            <a:r>
              <a:rPr lang="en-US" sz="2200" dirty="0"/>
              <a:t>on the needs of children, </a:t>
            </a:r>
            <a:endParaRPr lang="pl-PL" sz="2200" dirty="0" smtClean="0"/>
          </a:p>
          <a:p>
            <a:pPr>
              <a:lnSpc>
                <a:spcPct val="150000"/>
              </a:lnSpc>
            </a:pPr>
            <a:r>
              <a:rPr lang="en-US" sz="2200" dirty="0" smtClean="0"/>
              <a:t>taking </a:t>
            </a:r>
            <a:r>
              <a:rPr lang="en-US" sz="2200" dirty="0"/>
              <a:t>into account their age, stage of development and eventual disability, </a:t>
            </a:r>
            <a:endParaRPr lang="pl-PL" sz="2200" dirty="0" smtClean="0"/>
          </a:p>
          <a:p>
            <a:pPr>
              <a:lnSpc>
                <a:spcPct val="150000"/>
              </a:lnSpc>
            </a:pPr>
            <a:r>
              <a:rPr lang="en-US" sz="2200" dirty="0" smtClean="0"/>
              <a:t>as </a:t>
            </a:r>
            <a:r>
              <a:rPr lang="en-US" sz="2200" dirty="0"/>
              <a:t>well as the required support for teachers, due to their </a:t>
            </a:r>
            <a:r>
              <a:rPr lang="en-US" sz="2200" dirty="0" smtClean="0"/>
              <a:t>pedagogical workload</a:t>
            </a:r>
            <a:r>
              <a:rPr lang="pl-PL" sz="2200" dirty="0" smtClean="0"/>
              <a:t>.</a:t>
            </a:r>
            <a:endParaRPr lang="en-US" sz="2200" dirty="0"/>
          </a:p>
          <a:p>
            <a:pPr>
              <a:lnSpc>
                <a:spcPct val="150000"/>
              </a:lnSpc>
            </a:pPr>
            <a:endParaRPr lang="pl-PL" dirty="0"/>
          </a:p>
        </p:txBody>
      </p:sp>
      <p:pic>
        <p:nvPicPr>
          <p:cNvPr id="1026" name="Picture 2" descr="C:\Documents and Settings\BernadettaM\Pulpit\imagesCA4BTPN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59360" y="4509120"/>
            <a:ext cx="2686983" cy="17281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  <a:noFill/>
        </p:spPr>
        <p:txBody>
          <a:bodyPr/>
          <a:lstStyle/>
          <a:p>
            <a:endParaRPr lang="pl-PL" dirty="0" smtClean="0"/>
          </a:p>
          <a:p>
            <a:pPr>
              <a:buNone/>
            </a:pPr>
            <a:r>
              <a:rPr lang="pl-PL" dirty="0" smtClean="0"/>
              <a:t>             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          </a:t>
            </a:r>
            <a:r>
              <a:rPr lang="pl-PL" dirty="0" err="1" smtClean="0"/>
              <a:t>Thank</a:t>
            </a:r>
            <a:r>
              <a:rPr lang="pl-PL" dirty="0" smtClean="0"/>
              <a:t> </a:t>
            </a:r>
            <a:r>
              <a:rPr lang="pl-PL" dirty="0" err="1" smtClean="0"/>
              <a:t>you</a:t>
            </a:r>
            <a:r>
              <a:rPr lang="pl-PL" dirty="0" smtClean="0"/>
              <a:t> for </a:t>
            </a:r>
            <a:r>
              <a:rPr lang="pl-PL" dirty="0" err="1" smtClean="0"/>
              <a:t>your</a:t>
            </a:r>
            <a:r>
              <a:rPr lang="pl-PL" dirty="0" smtClean="0"/>
              <a:t> </a:t>
            </a:r>
            <a:r>
              <a:rPr lang="pl-PL" dirty="0" err="1" smtClean="0"/>
              <a:t>attention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1115616" y="764705"/>
            <a:ext cx="7200800" cy="2808312"/>
          </a:xfrm>
          <a:noFill/>
        </p:spPr>
        <p:txBody>
          <a:bodyPr/>
          <a:lstStyle/>
          <a:p>
            <a:pPr>
              <a:buNone/>
            </a:pPr>
            <a:endParaRPr lang="pl-PL" dirty="0" smtClean="0"/>
          </a:p>
          <a:p>
            <a:pPr algn="ctr">
              <a:lnSpc>
                <a:spcPct val="150000"/>
              </a:lnSpc>
              <a:buNone/>
            </a:pPr>
            <a:r>
              <a:rPr lang="pl-PL" sz="2400" dirty="0" err="1" smtClean="0"/>
              <a:t>Assistant</a:t>
            </a:r>
            <a:r>
              <a:rPr lang="pl-PL" sz="2400" dirty="0" smtClean="0"/>
              <a:t> </a:t>
            </a:r>
            <a:r>
              <a:rPr lang="en-US" sz="2400" dirty="0" smtClean="0"/>
              <a:t>teacher</a:t>
            </a:r>
            <a:r>
              <a:rPr lang="pl-PL" sz="2400" dirty="0" smtClean="0"/>
              <a:t> </a:t>
            </a:r>
            <a:r>
              <a:rPr lang="pl-PL" sz="2400" dirty="0" err="1" smtClean="0"/>
              <a:t>in</a:t>
            </a:r>
            <a:r>
              <a:rPr lang="pl-PL" sz="2400" dirty="0" smtClean="0"/>
              <a:t> </a:t>
            </a:r>
            <a:r>
              <a:rPr lang="pl-PL" sz="2400" dirty="0" err="1" smtClean="0"/>
              <a:t>pre-school</a:t>
            </a:r>
            <a:r>
              <a:rPr lang="pl-PL" sz="2400" dirty="0" smtClean="0"/>
              <a:t> </a:t>
            </a:r>
            <a:r>
              <a:rPr lang="pl-PL" sz="2400" dirty="0" err="1" smtClean="0"/>
              <a:t>education</a:t>
            </a:r>
            <a:endParaRPr lang="pl-PL" sz="2400" dirty="0" smtClean="0"/>
          </a:p>
          <a:p>
            <a:pPr algn="ctr">
              <a:lnSpc>
                <a:spcPct val="150000"/>
              </a:lnSpc>
              <a:buNone/>
            </a:pPr>
            <a:r>
              <a:rPr lang="pl-PL" sz="2400" dirty="0" err="1" smtClean="0"/>
              <a:t>Main</a:t>
            </a:r>
            <a:r>
              <a:rPr lang="pl-PL" sz="2400" dirty="0" smtClean="0"/>
              <a:t> </a:t>
            </a:r>
            <a:r>
              <a:rPr lang="pl-PL" sz="2400" dirty="0" err="1" smtClean="0"/>
              <a:t>characteristics</a:t>
            </a:r>
            <a:endParaRPr lang="en-US" sz="2400" dirty="0"/>
          </a:p>
          <a:p>
            <a:endParaRPr lang="pl-PL" dirty="0"/>
          </a:p>
        </p:txBody>
      </p:sp>
      <p:pic>
        <p:nvPicPr>
          <p:cNvPr id="1026" name="Picture 2" descr="C:\Documents and Settings\BernadettaM\Pulpit\imagesCAC8EZ6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996952"/>
            <a:ext cx="4248472" cy="318225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idx="4294967295"/>
          </p:nvPr>
        </p:nvSpPr>
        <p:spPr>
          <a:xfrm>
            <a:off x="899592" y="1628800"/>
            <a:ext cx="7330008" cy="4497363"/>
          </a:xfrm>
          <a:noFill/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pl-PL" sz="2400" dirty="0" err="1" smtClean="0"/>
              <a:t>There</a:t>
            </a:r>
            <a:r>
              <a:rPr lang="pl-PL" sz="2400" dirty="0" smtClean="0"/>
              <a:t> </a:t>
            </a:r>
            <a:r>
              <a:rPr lang="pl-PL" sz="2400" dirty="0" err="1" smtClean="0"/>
              <a:t>is</a:t>
            </a:r>
            <a:r>
              <a:rPr lang="pl-PL" sz="2400" dirty="0" smtClean="0"/>
              <a:t> no </a:t>
            </a:r>
            <a:r>
              <a:rPr lang="pl-PL" sz="2400" dirty="0" err="1" smtClean="0"/>
              <a:t>systemic</a:t>
            </a:r>
            <a:r>
              <a:rPr lang="pl-PL" sz="2400" dirty="0" smtClean="0"/>
              <a:t> </a:t>
            </a:r>
            <a:r>
              <a:rPr lang="pl-PL" sz="2400" dirty="0" err="1" smtClean="0"/>
              <a:t>obligation</a:t>
            </a:r>
            <a:r>
              <a:rPr lang="pl-PL" sz="2400" dirty="0" smtClean="0"/>
              <a:t> of </a:t>
            </a:r>
            <a:r>
              <a:rPr lang="pl-PL" sz="2400" dirty="0" err="1" smtClean="0"/>
              <a:t>introducing</a:t>
            </a:r>
            <a:r>
              <a:rPr lang="pl-PL" sz="2400" dirty="0" smtClean="0"/>
              <a:t> </a:t>
            </a:r>
            <a:r>
              <a:rPr lang="pl-PL" sz="2400" dirty="0" err="1" smtClean="0"/>
              <a:t>assistant</a:t>
            </a:r>
            <a:r>
              <a:rPr lang="pl-PL" sz="2400" dirty="0" smtClean="0"/>
              <a:t> </a:t>
            </a:r>
            <a:r>
              <a:rPr lang="pl-PL" sz="2400" dirty="0" err="1" smtClean="0"/>
              <a:t>teacher</a:t>
            </a:r>
            <a:r>
              <a:rPr lang="pl-PL" sz="2400" dirty="0" smtClean="0"/>
              <a:t> </a:t>
            </a:r>
            <a:r>
              <a:rPr lang="pl-PL" sz="2400" dirty="0" err="1" smtClean="0"/>
              <a:t>into</a:t>
            </a:r>
            <a:r>
              <a:rPr lang="pl-PL" sz="2400" dirty="0" smtClean="0"/>
              <a:t> </a:t>
            </a:r>
            <a:r>
              <a:rPr lang="pl-PL" sz="2400" dirty="0" err="1" smtClean="0"/>
              <a:t>pre-school</a:t>
            </a:r>
            <a:r>
              <a:rPr lang="pl-PL" sz="2400" dirty="0" smtClean="0"/>
              <a:t> </a:t>
            </a:r>
            <a:r>
              <a:rPr lang="pl-PL" sz="2400" dirty="0" err="1" smtClean="0"/>
              <a:t>education</a:t>
            </a:r>
            <a:endParaRPr lang="pl-PL" sz="2400" dirty="0" smtClean="0"/>
          </a:p>
          <a:p>
            <a:pPr>
              <a:lnSpc>
                <a:spcPct val="150000"/>
              </a:lnSpc>
            </a:pPr>
            <a:r>
              <a:rPr lang="pl-PL" sz="2400" dirty="0" smtClean="0"/>
              <a:t>As a </a:t>
            </a:r>
            <a:r>
              <a:rPr lang="pl-PL" sz="2400" dirty="0" err="1" smtClean="0"/>
              <a:t>consequence</a:t>
            </a:r>
            <a:r>
              <a:rPr lang="pl-PL" sz="2400" dirty="0" smtClean="0"/>
              <a:t> - </a:t>
            </a:r>
            <a:r>
              <a:rPr lang="pl-PL" sz="2400" dirty="0" err="1" smtClean="0"/>
              <a:t>it</a:t>
            </a:r>
            <a:r>
              <a:rPr lang="pl-PL" sz="2400" dirty="0" smtClean="0"/>
              <a:t> </a:t>
            </a:r>
            <a:r>
              <a:rPr lang="pl-PL" sz="2400" dirty="0" err="1" smtClean="0"/>
              <a:t>is</a:t>
            </a:r>
            <a:r>
              <a:rPr lang="pl-PL" sz="2400" dirty="0" smtClean="0"/>
              <a:t> </a:t>
            </a:r>
            <a:r>
              <a:rPr lang="pl-PL" sz="2400" dirty="0" err="1" smtClean="0"/>
              <a:t>up</a:t>
            </a:r>
            <a:r>
              <a:rPr lang="pl-PL" sz="2400" dirty="0" smtClean="0"/>
              <a:t> to </a:t>
            </a:r>
            <a:r>
              <a:rPr lang="pl-PL" sz="2400" dirty="0" err="1" smtClean="0"/>
              <a:t>the</a:t>
            </a:r>
            <a:r>
              <a:rPr lang="pl-PL" sz="2400" dirty="0" smtClean="0"/>
              <a:t> </a:t>
            </a:r>
            <a:r>
              <a:rPr lang="pl-PL" sz="2400" dirty="0" err="1" smtClean="0"/>
              <a:t>director</a:t>
            </a:r>
            <a:r>
              <a:rPr lang="pl-PL" sz="2400" dirty="0" smtClean="0"/>
              <a:t> of </a:t>
            </a:r>
            <a:r>
              <a:rPr lang="pl-PL" sz="2400" dirty="0" err="1" smtClean="0"/>
              <a:t>the</a:t>
            </a:r>
            <a:r>
              <a:rPr lang="pl-PL" sz="2400" dirty="0" smtClean="0"/>
              <a:t> </a:t>
            </a:r>
            <a:r>
              <a:rPr lang="pl-PL" sz="2400" dirty="0" err="1" smtClean="0"/>
              <a:t>pre-school</a:t>
            </a:r>
            <a:r>
              <a:rPr lang="pl-PL" sz="2400" dirty="0" smtClean="0"/>
              <a:t> </a:t>
            </a:r>
            <a:r>
              <a:rPr lang="pl-PL" sz="2400" dirty="0" err="1" smtClean="0"/>
              <a:t>institution</a:t>
            </a:r>
            <a:r>
              <a:rPr lang="pl-PL" sz="2400" dirty="0" smtClean="0"/>
              <a:t> (</a:t>
            </a:r>
            <a:r>
              <a:rPr lang="pl-PL" sz="2400" dirty="0" err="1" smtClean="0"/>
              <a:t>budget</a:t>
            </a:r>
            <a:r>
              <a:rPr lang="pl-PL" sz="2400" dirty="0" smtClean="0"/>
              <a:t>, </a:t>
            </a:r>
            <a:r>
              <a:rPr lang="pl-PL" sz="2400" dirty="0" err="1" smtClean="0"/>
              <a:t>needs</a:t>
            </a:r>
            <a:r>
              <a:rPr lang="pl-PL" sz="2400" dirty="0" smtClean="0"/>
              <a:t>) </a:t>
            </a:r>
            <a:r>
              <a:rPr lang="pl-PL" sz="2400" dirty="0" err="1" smtClean="0"/>
              <a:t>if</a:t>
            </a:r>
            <a:r>
              <a:rPr lang="pl-PL" sz="2400" dirty="0" smtClean="0"/>
              <a:t> </a:t>
            </a:r>
            <a:r>
              <a:rPr lang="pl-PL" sz="2400" dirty="0" err="1" smtClean="0"/>
              <a:t>such</a:t>
            </a:r>
            <a:r>
              <a:rPr lang="pl-PL" sz="2400" dirty="0" smtClean="0"/>
              <a:t> post </a:t>
            </a:r>
            <a:r>
              <a:rPr lang="pl-PL" sz="2400" dirty="0" err="1" smtClean="0"/>
              <a:t>is</a:t>
            </a:r>
            <a:r>
              <a:rPr lang="pl-PL" sz="2400" dirty="0" smtClean="0"/>
              <a:t> </a:t>
            </a:r>
            <a:r>
              <a:rPr lang="pl-PL" sz="2400" dirty="0" err="1" smtClean="0"/>
              <a:t>included</a:t>
            </a:r>
            <a:r>
              <a:rPr lang="pl-PL" sz="2400" dirty="0" smtClean="0"/>
              <a:t> </a:t>
            </a:r>
            <a:r>
              <a:rPr lang="pl-PL" sz="2400" dirty="0" err="1" smtClean="0"/>
              <a:t>is</a:t>
            </a:r>
            <a:r>
              <a:rPr lang="pl-PL" sz="2400" dirty="0" smtClean="0"/>
              <a:t> </a:t>
            </a:r>
            <a:r>
              <a:rPr lang="pl-PL" sz="2400" dirty="0" err="1" smtClean="0"/>
              <a:t>staff</a:t>
            </a:r>
            <a:r>
              <a:rPr lang="pl-PL" sz="2400" dirty="0" smtClean="0"/>
              <a:t> system</a:t>
            </a:r>
          </a:p>
          <a:p>
            <a:pPr>
              <a:lnSpc>
                <a:spcPct val="150000"/>
              </a:lnSpc>
            </a:pPr>
            <a:r>
              <a:rPr lang="pl-PL" sz="2400" dirty="0" err="1" smtClean="0"/>
              <a:t>Still</a:t>
            </a:r>
            <a:r>
              <a:rPr lang="pl-PL" sz="2400" dirty="0" smtClean="0"/>
              <a:t>, </a:t>
            </a:r>
            <a:r>
              <a:rPr lang="pl-PL" sz="2400" dirty="0" err="1" smtClean="0"/>
              <a:t>it</a:t>
            </a:r>
            <a:r>
              <a:rPr lang="pl-PL" sz="2400" dirty="0" smtClean="0"/>
              <a:t> </a:t>
            </a:r>
            <a:r>
              <a:rPr lang="pl-PL" sz="2400" dirty="0" err="1" smtClean="0"/>
              <a:t>is</a:t>
            </a:r>
            <a:r>
              <a:rPr lang="pl-PL" sz="2400" dirty="0" smtClean="0"/>
              <a:t> </a:t>
            </a:r>
            <a:r>
              <a:rPr lang="pl-PL" sz="2400" dirty="0" err="1" smtClean="0"/>
              <a:t>very</a:t>
            </a:r>
            <a:r>
              <a:rPr lang="pl-PL" sz="2400" dirty="0" smtClean="0"/>
              <a:t> </a:t>
            </a:r>
            <a:r>
              <a:rPr lang="pl-PL" sz="2400" dirty="0" err="1" smtClean="0"/>
              <a:t>rare</a:t>
            </a:r>
            <a:r>
              <a:rPr lang="pl-PL" sz="2400" dirty="0" smtClean="0"/>
              <a:t> to </a:t>
            </a:r>
            <a:r>
              <a:rPr lang="pl-PL" sz="2400" dirty="0" err="1" smtClean="0"/>
              <a:t>have</a:t>
            </a:r>
            <a:r>
              <a:rPr lang="pl-PL" sz="2400" dirty="0" smtClean="0"/>
              <a:t> an </a:t>
            </a:r>
            <a:r>
              <a:rPr lang="pl-PL" sz="2400" dirty="0" err="1" smtClean="0"/>
              <a:t>assistant</a:t>
            </a:r>
            <a:r>
              <a:rPr lang="pl-PL" sz="2400" dirty="0" smtClean="0"/>
              <a:t> </a:t>
            </a:r>
            <a:r>
              <a:rPr lang="pl-PL" sz="2400" dirty="0" err="1" smtClean="0"/>
              <a:t>teacher</a:t>
            </a:r>
            <a:r>
              <a:rPr lang="pl-PL" sz="2400" dirty="0" smtClean="0"/>
              <a:t> </a:t>
            </a:r>
            <a:r>
              <a:rPr lang="pl-PL" sz="2400" dirty="0" err="1" smtClean="0"/>
              <a:t>in</a:t>
            </a:r>
            <a:r>
              <a:rPr lang="pl-PL" sz="2400" dirty="0" smtClean="0"/>
              <a:t> </a:t>
            </a:r>
            <a:r>
              <a:rPr lang="pl-PL" sz="2400" dirty="0" err="1" smtClean="0"/>
              <a:t>pre-school</a:t>
            </a:r>
            <a:r>
              <a:rPr lang="pl-PL" sz="2400" dirty="0" smtClean="0"/>
              <a:t> </a:t>
            </a:r>
            <a:r>
              <a:rPr lang="pl-PL" sz="2400" dirty="0" err="1" smtClean="0"/>
              <a:t>in</a:t>
            </a:r>
            <a:r>
              <a:rPr lang="pl-PL" sz="2400" dirty="0" smtClean="0"/>
              <a:t> Poland (</a:t>
            </a:r>
            <a:r>
              <a:rPr lang="pl-PL" sz="2400" dirty="0" err="1" smtClean="0"/>
              <a:t>mainly</a:t>
            </a:r>
            <a:r>
              <a:rPr lang="pl-PL" sz="2400" dirty="0" smtClean="0"/>
              <a:t> financial </a:t>
            </a:r>
            <a:r>
              <a:rPr lang="pl-PL" sz="2400" dirty="0" err="1" smtClean="0"/>
              <a:t>reasons</a:t>
            </a:r>
            <a:r>
              <a:rPr lang="pl-PL" sz="2400" dirty="0" smtClean="0"/>
              <a:t>, </a:t>
            </a:r>
            <a:r>
              <a:rPr lang="pl-PL" sz="2400" dirty="0" err="1" smtClean="0"/>
              <a:t>lack</a:t>
            </a:r>
            <a:r>
              <a:rPr lang="pl-PL" sz="2400" dirty="0" smtClean="0"/>
              <a:t> of </a:t>
            </a:r>
            <a:r>
              <a:rPr lang="pl-PL" sz="2400" dirty="0" err="1" smtClean="0"/>
              <a:t>precise</a:t>
            </a:r>
            <a:r>
              <a:rPr lang="pl-PL" sz="2400" dirty="0" smtClean="0"/>
              <a:t> </a:t>
            </a:r>
            <a:r>
              <a:rPr lang="pl-PL" sz="2400" dirty="0" err="1" smtClean="0"/>
              <a:t>definition</a:t>
            </a:r>
            <a:r>
              <a:rPr lang="pl-PL" sz="2400" dirty="0" smtClean="0"/>
              <a:t> of role, </a:t>
            </a:r>
            <a:r>
              <a:rPr lang="pl-PL" sz="2400" dirty="0" err="1" smtClean="0"/>
              <a:t>competencies</a:t>
            </a:r>
            <a:r>
              <a:rPr lang="pl-PL" sz="2400" dirty="0" smtClean="0"/>
              <a:t>)</a:t>
            </a:r>
            <a:endParaRPr lang="pl-PL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idx="4294967295"/>
          </p:nvPr>
        </p:nvSpPr>
        <p:spPr>
          <a:xfrm>
            <a:off x="899592" y="1628800"/>
            <a:ext cx="7330008" cy="4497363"/>
          </a:xfrm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2400" dirty="0" smtClean="0"/>
              <a:t>But…</a:t>
            </a:r>
          </a:p>
          <a:p>
            <a:pPr>
              <a:lnSpc>
                <a:spcPct val="150000"/>
              </a:lnSpc>
            </a:pPr>
            <a:r>
              <a:rPr lang="pl-PL" sz="2400" dirty="0" err="1" smtClean="0"/>
              <a:t>If</a:t>
            </a:r>
            <a:r>
              <a:rPr lang="pl-PL" sz="2400" dirty="0" smtClean="0"/>
              <a:t> </a:t>
            </a:r>
            <a:r>
              <a:rPr lang="pl-PL" sz="2400" dirty="0" err="1" smtClean="0"/>
              <a:t>there</a:t>
            </a:r>
            <a:r>
              <a:rPr lang="pl-PL" sz="2400" dirty="0" smtClean="0"/>
              <a:t> </a:t>
            </a:r>
            <a:r>
              <a:rPr lang="pl-PL" sz="2400" dirty="0" err="1" smtClean="0"/>
              <a:t>is</a:t>
            </a:r>
            <a:r>
              <a:rPr lang="pl-PL" sz="2400" dirty="0" smtClean="0"/>
              <a:t> an </a:t>
            </a:r>
            <a:r>
              <a:rPr lang="pl-PL" sz="2400" dirty="0" err="1" smtClean="0"/>
              <a:t>assistant</a:t>
            </a:r>
            <a:r>
              <a:rPr lang="pl-PL" sz="2400" dirty="0" smtClean="0"/>
              <a:t> </a:t>
            </a:r>
            <a:r>
              <a:rPr lang="pl-PL" sz="2400" dirty="0" err="1" smtClean="0"/>
              <a:t>teacher</a:t>
            </a:r>
            <a:r>
              <a:rPr lang="pl-PL" sz="2400" dirty="0" smtClean="0"/>
              <a:t> his/</a:t>
            </a:r>
            <a:r>
              <a:rPr lang="pl-PL" sz="2400" dirty="0" err="1" smtClean="0"/>
              <a:t>her</a:t>
            </a:r>
            <a:r>
              <a:rPr lang="pl-PL" sz="2400" dirty="0" smtClean="0"/>
              <a:t> role and </a:t>
            </a:r>
            <a:r>
              <a:rPr lang="pl-PL" sz="2400" dirty="0" err="1" smtClean="0"/>
              <a:t>responsibilities</a:t>
            </a:r>
            <a:r>
              <a:rPr lang="pl-PL" sz="2400" dirty="0" smtClean="0"/>
              <a:t> </a:t>
            </a:r>
            <a:r>
              <a:rPr lang="pl-PL" sz="2400" dirty="0" err="1" smtClean="0"/>
              <a:t>are</a:t>
            </a:r>
            <a:r>
              <a:rPr lang="pl-PL" sz="2400" dirty="0" smtClean="0"/>
              <a:t> </a:t>
            </a:r>
            <a:r>
              <a:rPr lang="pl-PL" sz="2400" dirty="0" err="1" smtClean="0"/>
              <a:t>the</a:t>
            </a:r>
            <a:r>
              <a:rPr lang="pl-PL" sz="2400" dirty="0" smtClean="0"/>
              <a:t> </a:t>
            </a:r>
            <a:r>
              <a:rPr lang="pl-PL" sz="2400" dirty="0" err="1" smtClean="0"/>
              <a:t>following</a:t>
            </a:r>
            <a:r>
              <a:rPr lang="pl-PL" sz="2400" dirty="0" smtClean="0"/>
              <a:t>:</a:t>
            </a:r>
            <a:endParaRPr lang="pl-PL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idx="4294967295"/>
          </p:nvPr>
        </p:nvSpPr>
        <p:spPr>
          <a:xfrm>
            <a:off x="899592" y="1628800"/>
            <a:ext cx="7330008" cy="4497363"/>
          </a:xfrm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2400" dirty="0" err="1" smtClean="0"/>
              <a:t>Assistant</a:t>
            </a:r>
            <a:r>
              <a:rPr lang="en-US" sz="2400" dirty="0" smtClean="0"/>
              <a:t> teacher works with the </a:t>
            </a:r>
            <a:r>
              <a:rPr lang="pl-PL" sz="2400" dirty="0" smtClean="0"/>
              <a:t>d</a:t>
            </a:r>
            <a:r>
              <a:rPr lang="en-US" sz="2400" dirty="0" err="1" smtClean="0"/>
              <a:t>irector</a:t>
            </a:r>
            <a:r>
              <a:rPr lang="en-US" sz="2400" dirty="0" smtClean="0"/>
              <a:t> and </a:t>
            </a:r>
            <a:r>
              <a:rPr lang="pl-PL" sz="2400" dirty="0" err="1" smtClean="0"/>
              <a:t>pedagogical</a:t>
            </a:r>
            <a:r>
              <a:rPr lang="pl-PL" sz="2400" dirty="0" smtClean="0"/>
              <a:t> </a:t>
            </a:r>
            <a:r>
              <a:rPr lang="en-US" sz="2400" dirty="0" smtClean="0"/>
              <a:t>staff </a:t>
            </a:r>
            <a:r>
              <a:rPr lang="pl-PL" sz="2400" dirty="0" smtClean="0"/>
              <a:t>o</a:t>
            </a:r>
            <a:r>
              <a:rPr lang="en-US" sz="2400" dirty="0" smtClean="0"/>
              <a:t>n the education of children, </a:t>
            </a:r>
          </a:p>
          <a:p>
            <a:pPr>
              <a:lnSpc>
                <a:spcPct val="150000"/>
              </a:lnSpc>
            </a:pPr>
            <a:r>
              <a:rPr lang="pl-PL" sz="2400" dirty="0" err="1" smtClean="0"/>
              <a:t>helps</a:t>
            </a:r>
            <a:r>
              <a:rPr lang="pl-PL" sz="2400" dirty="0" smtClean="0"/>
              <a:t> to </a:t>
            </a:r>
            <a:r>
              <a:rPr lang="en-US" sz="2400" dirty="0" smtClean="0"/>
              <a:t>maintain </a:t>
            </a:r>
            <a:r>
              <a:rPr lang="pl-PL" sz="2400" dirty="0" err="1" smtClean="0"/>
              <a:t>hygienic</a:t>
            </a:r>
            <a:r>
              <a:rPr lang="pl-PL" sz="2400" dirty="0" smtClean="0"/>
              <a:t> </a:t>
            </a:r>
            <a:r>
              <a:rPr lang="pl-PL" sz="2400" dirty="0" err="1" smtClean="0"/>
              <a:t>conditons</a:t>
            </a:r>
            <a:endParaRPr lang="pl-PL" sz="2400" dirty="0" smtClean="0"/>
          </a:p>
          <a:p>
            <a:pPr>
              <a:lnSpc>
                <a:spcPct val="150000"/>
              </a:lnSpc>
            </a:pPr>
            <a:r>
              <a:rPr lang="pl-PL" sz="2400" dirty="0" err="1" smtClean="0"/>
              <a:t>helps</a:t>
            </a:r>
            <a:r>
              <a:rPr lang="pl-PL" sz="2400" dirty="0" smtClean="0"/>
              <a:t> to </a:t>
            </a:r>
            <a:r>
              <a:rPr lang="pl-PL" sz="2400" dirty="0" err="1" smtClean="0"/>
              <a:t>maintain</a:t>
            </a:r>
            <a:r>
              <a:rPr lang="pl-PL" sz="2400" dirty="0" smtClean="0"/>
              <a:t> </a:t>
            </a:r>
            <a:r>
              <a:rPr lang="pl-PL" sz="2400" dirty="0" err="1" smtClean="0"/>
              <a:t>comfort</a:t>
            </a:r>
            <a:r>
              <a:rPr lang="pl-PL" sz="2400" dirty="0" smtClean="0"/>
              <a:t> and of group  </a:t>
            </a:r>
            <a:r>
              <a:rPr lang="pl-PL" sz="2400" dirty="0" err="1" smtClean="0"/>
              <a:t>work</a:t>
            </a:r>
            <a:r>
              <a:rPr lang="pl-PL" sz="2400" dirty="0" smtClean="0"/>
              <a:t> (</a:t>
            </a:r>
            <a:r>
              <a:rPr lang="pl-PL" sz="2400" dirty="0" err="1" smtClean="0"/>
              <a:t>discipline</a:t>
            </a:r>
            <a:r>
              <a:rPr lang="pl-PL" sz="2400" dirty="0" smtClean="0"/>
              <a:t> and </a:t>
            </a:r>
            <a:r>
              <a:rPr lang="pl-PL" sz="2400" dirty="0" err="1" smtClean="0"/>
              <a:t>safety</a:t>
            </a:r>
            <a:r>
              <a:rPr lang="pl-PL" sz="2400" dirty="0" smtClean="0"/>
              <a:t>)</a:t>
            </a:r>
            <a:endParaRPr lang="pl-PL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611560" y="1700808"/>
            <a:ext cx="7618040" cy="4425355"/>
          </a:xfrm>
          <a:noFill/>
        </p:spPr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>
              <a:lnSpc>
                <a:spcPct val="150000"/>
              </a:lnSpc>
              <a:buNone/>
            </a:pPr>
            <a:r>
              <a:rPr lang="pl-PL" dirty="0" smtClean="0"/>
              <a:t>  </a:t>
            </a:r>
            <a:r>
              <a:rPr lang="pl-PL" sz="2400" dirty="0" err="1" smtClean="0"/>
              <a:t>Assistant</a:t>
            </a:r>
            <a:r>
              <a:rPr lang="pl-PL" sz="2400" dirty="0" smtClean="0"/>
              <a:t> </a:t>
            </a:r>
            <a:r>
              <a:rPr lang="pl-PL" sz="2400" dirty="0" err="1" smtClean="0"/>
              <a:t>teacher</a:t>
            </a:r>
            <a:r>
              <a:rPr lang="pl-PL" sz="2400" dirty="0" smtClean="0"/>
              <a:t>’ s </a:t>
            </a:r>
            <a:r>
              <a:rPr lang="pl-PL" sz="2400" dirty="0" err="1" smtClean="0"/>
              <a:t>work</a:t>
            </a:r>
            <a:r>
              <a:rPr lang="pl-PL" sz="2400" dirty="0" smtClean="0"/>
              <a:t> </a:t>
            </a:r>
            <a:r>
              <a:rPr lang="pl-PL" sz="2400" dirty="0" err="1" smtClean="0"/>
              <a:t>is</a:t>
            </a:r>
            <a:r>
              <a:rPr lang="pl-PL" sz="2400" dirty="0" smtClean="0"/>
              <a:t> </a:t>
            </a:r>
            <a:r>
              <a:rPr lang="pl-PL" sz="2400" dirty="0" err="1" smtClean="0"/>
              <a:t>supervised</a:t>
            </a:r>
            <a:r>
              <a:rPr lang="pl-PL" sz="2400" dirty="0" smtClean="0"/>
              <a:t> by </a:t>
            </a:r>
            <a:r>
              <a:rPr lang="pl-PL" sz="2400" dirty="0" err="1" smtClean="0"/>
              <a:t>the</a:t>
            </a:r>
            <a:r>
              <a:rPr lang="pl-PL" sz="2400" dirty="0" smtClean="0"/>
              <a:t> </a:t>
            </a:r>
            <a:r>
              <a:rPr lang="en-US" sz="2400" dirty="0" smtClean="0"/>
              <a:t>is the director of the</a:t>
            </a:r>
            <a:r>
              <a:rPr lang="pl-PL" sz="2400" dirty="0" smtClean="0"/>
              <a:t> </a:t>
            </a:r>
            <a:r>
              <a:rPr lang="en-US" sz="2400" dirty="0" smtClean="0"/>
              <a:t>nursery</a:t>
            </a:r>
            <a:r>
              <a:rPr lang="pl-PL" sz="2400" dirty="0" smtClean="0"/>
              <a:t>/</a:t>
            </a:r>
            <a:r>
              <a:rPr lang="pl-PL" sz="2400" dirty="0" err="1" smtClean="0"/>
              <a:t>kindergarten</a:t>
            </a:r>
            <a:endParaRPr lang="en-US" sz="2400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755576" y="1700808"/>
            <a:ext cx="7474024" cy="4425355"/>
          </a:xfrm>
          <a:noFill/>
        </p:spPr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>
              <a:lnSpc>
                <a:spcPct val="150000"/>
              </a:lnSpc>
              <a:buNone/>
            </a:pPr>
            <a:r>
              <a:rPr lang="pl-PL" dirty="0" smtClean="0"/>
              <a:t>  </a:t>
            </a:r>
            <a:r>
              <a:rPr lang="pl-PL" sz="2400" dirty="0" err="1" smtClean="0"/>
              <a:t>Assistant</a:t>
            </a:r>
            <a:r>
              <a:rPr lang="pl-PL" sz="2400" dirty="0" smtClean="0"/>
              <a:t> </a:t>
            </a:r>
            <a:r>
              <a:rPr lang="en-US" sz="2400" dirty="0" smtClean="0"/>
              <a:t> </a:t>
            </a:r>
            <a:r>
              <a:rPr lang="en-US" sz="2400" dirty="0"/>
              <a:t>teacher works closely with </a:t>
            </a:r>
            <a:r>
              <a:rPr lang="pl-PL" sz="2400" dirty="0" err="1" smtClean="0"/>
              <a:t>other</a:t>
            </a:r>
            <a:r>
              <a:rPr lang="pl-PL" sz="2400" dirty="0" smtClean="0"/>
              <a:t> </a:t>
            </a:r>
            <a:r>
              <a:rPr lang="pl-PL" sz="2400" dirty="0" err="1" smtClean="0"/>
              <a:t>regular</a:t>
            </a:r>
            <a:r>
              <a:rPr lang="pl-PL" sz="2400" dirty="0" smtClean="0"/>
              <a:t> </a:t>
            </a:r>
            <a:r>
              <a:rPr lang="en-US" sz="2400" dirty="0" smtClean="0"/>
              <a:t>teachers </a:t>
            </a:r>
            <a:r>
              <a:rPr lang="pl-PL" sz="2400" dirty="0" err="1" smtClean="0"/>
              <a:t>kindergarten</a:t>
            </a:r>
            <a:r>
              <a:rPr lang="pl-PL" sz="2400" dirty="0" smtClean="0"/>
              <a:t>/</a:t>
            </a:r>
            <a:r>
              <a:rPr lang="pl-PL" sz="2400" dirty="0" err="1" smtClean="0"/>
              <a:t>nursery</a:t>
            </a:r>
            <a:r>
              <a:rPr lang="pl-PL" sz="2400" dirty="0" smtClean="0"/>
              <a:t> </a:t>
            </a:r>
            <a:r>
              <a:rPr lang="pl-PL" sz="2400" dirty="0" err="1" smtClean="0"/>
              <a:t>in</a:t>
            </a:r>
            <a:r>
              <a:rPr lang="pl-PL" sz="2400" dirty="0" smtClean="0"/>
              <a:t> </a:t>
            </a:r>
            <a:r>
              <a:rPr lang="pl-PL" sz="2400" dirty="0" err="1" smtClean="0"/>
              <a:t>support</a:t>
            </a:r>
            <a:r>
              <a:rPr lang="pl-PL" sz="2400" dirty="0" smtClean="0"/>
              <a:t> of </a:t>
            </a:r>
            <a:r>
              <a:rPr lang="en-US" sz="2400" dirty="0" smtClean="0"/>
              <a:t>aesthetics </a:t>
            </a:r>
            <a:r>
              <a:rPr lang="pl-PL" sz="2400" dirty="0" err="1" smtClean="0"/>
              <a:t>in</a:t>
            </a:r>
            <a:r>
              <a:rPr lang="en-US" sz="2400" dirty="0" smtClean="0"/>
              <a:t> the </a:t>
            </a:r>
            <a:r>
              <a:rPr lang="en-US" sz="2400" dirty="0"/>
              <a:t>classroom and other </a:t>
            </a:r>
            <a:r>
              <a:rPr lang="en-US" sz="2400" dirty="0" smtClean="0"/>
              <a:t>areas</a:t>
            </a:r>
            <a:endParaRPr lang="en-US" sz="2400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1979712" y="1268761"/>
            <a:ext cx="4320480" cy="2592287"/>
          </a:xfrm>
          <a:noFill/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lnSpc>
                <a:spcPct val="150000"/>
              </a:lnSpc>
              <a:buNone/>
            </a:pPr>
            <a:r>
              <a:rPr lang="en-US" sz="2400" dirty="0" smtClean="0"/>
              <a:t>The </a:t>
            </a:r>
            <a:r>
              <a:rPr lang="pl-PL" sz="2400" dirty="0" err="1" smtClean="0"/>
              <a:t>main</a:t>
            </a:r>
            <a:r>
              <a:rPr lang="pl-PL" sz="2400" dirty="0" smtClean="0"/>
              <a:t> </a:t>
            </a:r>
            <a:r>
              <a:rPr lang="pl-PL" sz="2400" dirty="0" err="1" smtClean="0"/>
              <a:t>roles</a:t>
            </a:r>
            <a:r>
              <a:rPr lang="pl-PL" sz="2400" dirty="0" smtClean="0"/>
              <a:t> </a:t>
            </a:r>
            <a:r>
              <a:rPr lang="en-US" sz="2400" dirty="0" smtClean="0"/>
              <a:t>of </a:t>
            </a:r>
            <a:r>
              <a:rPr lang="en-US" sz="2400" dirty="0"/>
              <a:t>the </a:t>
            </a:r>
            <a:r>
              <a:rPr lang="pl-PL" sz="2400" dirty="0" err="1" smtClean="0"/>
              <a:t>assistant</a:t>
            </a:r>
            <a:r>
              <a:rPr lang="pl-PL" sz="2400" dirty="0" smtClean="0"/>
              <a:t> </a:t>
            </a:r>
            <a:r>
              <a:rPr lang="en-US" sz="2400" dirty="0" smtClean="0"/>
              <a:t>teacher </a:t>
            </a:r>
            <a:r>
              <a:rPr lang="pl-PL" sz="2400" dirty="0" smtClean="0"/>
              <a:t> </a:t>
            </a:r>
            <a:r>
              <a:rPr lang="en-US" sz="2400" dirty="0" smtClean="0"/>
              <a:t>include</a:t>
            </a:r>
            <a:r>
              <a:rPr lang="en-US" sz="2400" dirty="0"/>
              <a:t>:</a:t>
            </a:r>
          </a:p>
          <a:p>
            <a:endParaRPr lang="pl-PL" sz="2400" dirty="0"/>
          </a:p>
        </p:txBody>
      </p:sp>
      <p:pic>
        <p:nvPicPr>
          <p:cNvPr id="1026" name="Picture 2" descr="C:\Documents and Settings\BernadettaM\Pulpit\imagesCAQUG5M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861048"/>
            <a:ext cx="3387434" cy="237626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4294967295"/>
          </p:nvPr>
        </p:nvSpPr>
        <p:spPr>
          <a:xfrm>
            <a:off x="539552" y="1628800"/>
            <a:ext cx="3499048" cy="4497363"/>
          </a:xfrm>
          <a:noFill/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None/>
            </a:pPr>
            <a:r>
              <a:rPr lang="pl-PL" sz="2400" dirty="0" smtClean="0"/>
              <a:t>a)</a:t>
            </a:r>
            <a:r>
              <a:rPr lang="en-US" sz="2400" dirty="0" smtClean="0"/>
              <a:t>assist </a:t>
            </a:r>
            <a:r>
              <a:rPr lang="en-US" sz="2400" dirty="0"/>
              <a:t>the teacher in organizing </a:t>
            </a:r>
            <a:r>
              <a:rPr lang="en-US" sz="2400" dirty="0" smtClean="0"/>
              <a:t>care </a:t>
            </a:r>
            <a:r>
              <a:rPr lang="en-US" sz="2400" dirty="0"/>
              <a:t>and educational work, </a:t>
            </a:r>
            <a:endParaRPr lang="pl-PL" sz="2400" dirty="0" smtClean="0"/>
          </a:p>
          <a:p>
            <a:pPr>
              <a:lnSpc>
                <a:spcPct val="150000"/>
              </a:lnSpc>
              <a:buNone/>
            </a:pPr>
            <a:r>
              <a:rPr lang="pl-PL" sz="2400" dirty="0" smtClean="0"/>
              <a:t>b</a:t>
            </a:r>
            <a:r>
              <a:rPr lang="en-US" sz="2400" dirty="0" smtClean="0"/>
              <a:t>) </a:t>
            </a:r>
            <a:r>
              <a:rPr lang="en-US" sz="2400" dirty="0"/>
              <a:t>participating in excursions and walks </a:t>
            </a:r>
            <a:r>
              <a:rPr lang="pl-PL" sz="2400" dirty="0" err="1" smtClean="0"/>
              <a:t>with</a:t>
            </a:r>
            <a:r>
              <a:rPr lang="pl-PL" sz="2400" dirty="0" smtClean="0"/>
              <a:t> </a:t>
            </a:r>
            <a:r>
              <a:rPr lang="en-US" sz="2400" dirty="0" smtClean="0"/>
              <a:t>kids </a:t>
            </a:r>
            <a:endParaRPr lang="pl-PL" sz="2400" dirty="0" smtClean="0"/>
          </a:p>
          <a:p>
            <a:pPr>
              <a:lnSpc>
                <a:spcPct val="150000"/>
              </a:lnSpc>
              <a:buNone/>
            </a:pPr>
            <a:r>
              <a:rPr lang="pl-PL" sz="2400" dirty="0" smtClean="0"/>
              <a:t>c</a:t>
            </a:r>
            <a:r>
              <a:rPr lang="en-US" sz="2400" dirty="0" smtClean="0"/>
              <a:t>) </a:t>
            </a:r>
            <a:r>
              <a:rPr lang="en-US" sz="2400" dirty="0"/>
              <a:t>organizing </a:t>
            </a:r>
            <a:r>
              <a:rPr lang="en-US" sz="2400" dirty="0" smtClean="0"/>
              <a:t>holiday</a:t>
            </a:r>
            <a:r>
              <a:rPr lang="pl-PL" sz="2400" dirty="0" smtClean="0"/>
              <a:t> </a:t>
            </a:r>
            <a:r>
              <a:rPr lang="pl-PL" sz="2400" dirty="0" err="1" smtClean="0"/>
              <a:t>activities</a:t>
            </a:r>
            <a:r>
              <a:rPr lang="en-US" sz="2400" dirty="0" smtClean="0"/>
              <a:t> </a:t>
            </a:r>
            <a:r>
              <a:rPr lang="en-US" sz="2400" dirty="0"/>
              <a:t>for children</a:t>
            </a:r>
          </a:p>
          <a:p>
            <a:pPr lvl="0"/>
            <a:endParaRPr lang="pl-PL" sz="2400" dirty="0"/>
          </a:p>
        </p:txBody>
      </p:sp>
      <p:pic>
        <p:nvPicPr>
          <p:cNvPr id="5" name="Symbol zastępczy zawartości 4" descr="prezen.2.jpg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4473575" y="2642394"/>
            <a:ext cx="4048125" cy="268605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318</TotalTime>
  <Words>434</Words>
  <Application>Microsoft Office PowerPoint</Application>
  <PresentationFormat>Předvádění na obrazovce (4:3)</PresentationFormat>
  <Paragraphs>60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Aspekt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Bernadetta</dc:creator>
  <cp:lastModifiedBy>Hrklova</cp:lastModifiedBy>
  <cp:revision>45</cp:revision>
  <cp:lastPrinted>2014-02-07T09:42:13Z</cp:lastPrinted>
  <dcterms:created xsi:type="dcterms:W3CDTF">2014-02-04T11:24:49Z</dcterms:created>
  <dcterms:modified xsi:type="dcterms:W3CDTF">2014-02-07T09:42:28Z</dcterms:modified>
</cp:coreProperties>
</file>