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7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8" r:id="rId13"/>
    <p:sldId id="271" r:id="rId14"/>
    <p:sldId id="269" r:id="rId15"/>
    <p:sldId id="272" r:id="rId16"/>
    <p:sldId id="270" r:id="rId17"/>
    <p:sldId id="26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5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52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97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4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8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49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7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D208-0319-4B30-BFDA-55180F2F0AFB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3FE7-F3B2-4922-BA2C-39CBE7666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1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potřebují mateřské školy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 vztahu k přijímání dvouletých dětí</a:t>
            </a:r>
            <a:b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běžných mateřských škol.</a:t>
            </a:r>
            <a:b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03182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Pomocná síla </a:t>
            </a:r>
            <a:r>
              <a:rPr lang="cs-CZ" dirty="0" smtClean="0"/>
              <a:t>- vychovatelka, eventuálně chůva na 8 hodin denně</a:t>
            </a:r>
          </a:p>
          <a:p>
            <a:r>
              <a:rPr lang="cs-CZ" dirty="0" smtClean="0"/>
              <a:t>(pomoc s oblékáním, stravováním, hygienou dětí apod.)</a:t>
            </a:r>
          </a:p>
          <a:p>
            <a:r>
              <a:rPr lang="cs-CZ" dirty="0" smtClean="0"/>
              <a:t>8-16</a:t>
            </a:r>
          </a:p>
          <a:p>
            <a:r>
              <a:rPr lang="cs-CZ" dirty="0" smtClean="0"/>
              <a:t>Odpovídající platové zařazení – minimálně 4. platová třída tj. 9550 -12850 Kč hrubého + odvody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Doplnit finance o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114600 Kč na rok  + povinné odvody – zdravotní, sociální, FKSP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16" y="3787105"/>
            <a:ext cx="3238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 descr="loga ZZ 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9500"/>
            <a:ext cx="8229600" cy="3594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Inventář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4038600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K doplnění:</a:t>
            </a:r>
          </a:p>
          <a:p>
            <a:r>
              <a:rPr lang="cs-CZ" sz="2000" dirty="0" smtClean="0"/>
              <a:t>Přebalovací pult</a:t>
            </a:r>
          </a:p>
          <a:p>
            <a:r>
              <a:rPr lang="cs-CZ" sz="2000" dirty="0" smtClean="0"/>
              <a:t>Nezbytné hygienické zázemí</a:t>
            </a:r>
          </a:p>
          <a:p>
            <a:r>
              <a:rPr lang="cs-CZ" sz="2000" dirty="0" smtClean="0"/>
              <a:t>Nábytek dle požadavků Vyhlášky č. 410/2005 Sb. o hygienických požadavcích na prostory a provoz zařízení…v platném znění (výška židliček, stolků, nábytku)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78" y="2936131"/>
            <a:ext cx="3098930" cy="308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Nutná 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RVP PV Doplnění cílů, forem, obsahu a podmínek pro výchovu a vzdělávání dětí ml. 3 let</a:t>
            </a:r>
          </a:p>
          <a:p>
            <a:r>
              <a:rPr lang="cs-CZ" dirty="0" smtClean="0"/>
              <a:t>Zpracována metodika práce s dětmi ml. 3 let</a:t>
            </a:r>
          </a:p>
          <a:p>
            <a:r>
              <a:rPr lang="cs-CZ" dirty="0" smtClean="0"/>
              <a:t>DVPP pedagogů – semináře na téma metodika a didaktika práce s dětmi ml. 3 let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Legislativa - MŠMT: drobné úpravy</a:t>
            </a:r>
            <a:endParaRPr lang="cs-CZ" dirty="0">
              <a:solidFill>
                <a:srgbClr val="00B0F0"/>
              </a:solidFill>
            </a:endParaRPr>
          </a:p>
          <a:p>
            <a:r>
              <a:rPr lang="cs-CZ" dirty="0" smtClean="0"/>
              <a:t>Zákon 561/2004 Sb.(přijímání dětí ml. 3 let)</a:t>
            </a:r>
          </a:p>
          <a:p>
            <a:r>
              <a:rPr lang="cs-CZ" dirty="0" smtClean="0"/>
              <a:t>Vyhláška 14/2005 Sb. (úprava počtu dětí)</a:t>
            </a:r>
          </a:p>
          <a:p>
            <a:r>
              <a:rPr lang="cs-CZ" dirty="0" smtClean="0"/>
              <a:t>Zákon 563/2004 Sb. (kvalifikace </a:t>
            </a:r>
            <a:r>
              <a:rPr lang="cs-CZ" dirty="0" err="1" smtClean="0"/>
              <a:t>ped</a:t>
            </a:r>
            <a:r>
              <a:rPr lang="cs-CZ" dirty="0" smtClean="0"/>
              <a:t>. </a:t>
            </a:r>
            <a:r>
              <a:rPr lang="cs-CZ" dirty="0" err="1" smtClean="0"/>
              <a:t>prac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Vyhláška 73/2005 Sb. o </a:t>
            </a:r>
            <a:r>
              <a:rPr lang="cs-CZ" dirty="0" err="1" smtClean="0"/>
              <a:t>vzděl</a:t>
            </a:r>
            <a:r>
              <a:rPr lang="cs-CZ" dirty="0" smtClean="0"/>
              <a:t>. žáků se </a:t>
            </a:r>
            <a:r>
              <a:rPr lang="cs-CZ" dirty="0" err="1" smtClean="0"/>
              <a:t>specif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potřebami</a:t>
            </a:r>
          </a:p>
          <a:p>
            <a:endParaRPr lang="cs-CZ" dirty="0" smtClean="0"/>
          </a:p>
        </p:txBody>
      </p:sp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Legislativa mimo MŠMT</a:t>
            </a:r>
          </a:p>
          <a:p>
            <a:pPr marL="0" indent="0">
              <a:buNone/>
            </a:pPr>
            <a:r>
              <a:rPr lang="cs-CZ" dirty="0" smtClean="0"/>
              <a:t>Vyhláška 410/ 2005 Sb., o </a:t>
            </a:r>
            <a:r>
              <a:rPr lang="cs-CZ" dirty="0" err="1" smtClean="0"/>
              <a:t>hyg</a:t>
            </a:r>
            <a:r>
              <a:rPr lang="cs-CZ" dirty="0" smtClean="0"/>
              <a:t>. požadavcích…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04679"/>
            <a:ext cx="4893171" cy="14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Zahraniční zkušenosti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Většina zemí západní Evropy – předškolní péče je zajišťována od útlého věku a zřizována většinou privátně..</a:t>
            </a:r>
          </a:p>
          <a:p>
            <a:r>
              <a:rPr lang="cs-CZ" sz="1800" b="1" dirty="0" smtClean="0"/>
              <a:t>Německo</a:t>
            </a:r>
            <a:r>
              <a:rPr lang="cs-CZ" sz="1800" dirty="0" smtClean="0"/>
              <a:t> – povinnost zřídit(spolupráce s nestátním sektorem) místo pro každé dítě starší 3 let v zařízení denní péče, děti do 3 let (</a:t>
            </a:r>
            <a:r>
              <a:rPr lang="cs-CZ" sz="1800" dirty="0" err="1" smtClean="0"/>
              <a:t>Kinderkrippen</a:t>
            </a:r>
            <a:r>
              <a:rPr lang="cs-CZ" sz="1800" dirty="0" smtClean="0"/>
              <a:t> obdoba našich jeslí) rodiče platí v závislosti na ekonomice rodiny, intenzity návštěv apod. Předškolní péče není součástí vzdělávacího systému </a:t>
            </a:r>
            <a:r>
              <a:rPr lang="cs-CZ" sz="1800" dirty="0" err="1" smtClean="0"/>
              <a:t>organiz</a:t>
            </a:r>
            <a:r>
              <a:rPr lang="cs-CZ" sz="1800" dirty="0" smtClean="0"/>
              <a:t>. státem, ale spolkovými ministerstvy</a:t>
            </a:r>
          </a:p>
          <a:p>
            <a:r>
              <a:rPr lang="cs-CZ" sz="1800" b="1" dirty="0" smtClean="0"/>
              <a:t>Itálie</a:t>
            </a:r>
            <a:r>
              <a:rPr lang="cs-CZ" sz="1800" dirty="0" smtClean="0"/>
              <a:t> – jesle (nejsou součástí vzdělávacího systému (</a:t>
            </a:r>
            <a:r>
              <a:rPr lang="cs-CZ" sz="1800" dirty="0" err="1" smtClean="0"/>
              <a:t>zřiz</a:t>
            </a:r>
            <a:r>
              <a:rPr lang="cs-CZ" sz="1800" dirty="0" smtClean="0"/>
              <a:t>. např. církve), školky jsou součástí národního vzdělávacího systému – mohou být i privátní, pokud splní podmínky, mají pak stejné podmínky jako státní</a:t>
            </a:r>
          </a:p>
          <a:p>
            <a:r>
              <a:rPr lang="cs-CZ" sz="1800" b="1" dirty="0" smtClean="0"/>
              <a:t>Finsko</a:t>
            </a:r>
            <a:r>
              <a:rPr lang="cs-CZ" sz="1800" dirty="0" smtClean="0"/>
              <a:t> – předškolní vzdělávání v rámci systému je pro děti 5-6 leté (zřizují místní úřady), mladší využívají komunální centra denní péče</a:t>
            </a:r>
          </a:p>
          <a:p>
            <a:r>
              <a:rPr lang="cs-CZ" sz="1800" b="1" dirty="0" smtClean="0"/>
              <a:t>Polsko</a:t>
            </a:r>
            <a:r>
              <a:rPr lang="cs-CZ" sz="1800" dirty="0" smtClean="0"/>
              <a:t> – jesle (Ministerstvo zdravotnictví), děti 3-6 leté – mateřské školy </a:t>
            </a:r>
            <a:r>
              <a:rPr lang="cs-CZ" sz="1800" dirty="0" err="1" smtClean="0"/>
              <a:t>zřiz</a:t>
            </a:r>
            <a:r>
              <a:rPr lang="cs-CZ" sz="1800" dirty="0" smtClean="0"/>
              <a:t>. Místními úřady</a:t>
            </a:r>
          </a:p>
        </p:txBody>
      </p:sp>
      <p:pic>
        <p:nvPicPr>
          <p:cNvPr id="4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>
            <a:normAutofit/>
          </a:bodyPr>
          <a:lstStyle/>
          <a:p>
            <a:r>
              <a:rPr lang="cs-CZ" sz="1800" b="1" dirty="0"/>
              <a:t>Portugalsko</a:t>
            </a:r>
            <a:r>
              <a:rPr lang="cs-CZ" sz="1800" dirty="0"/>
              <a:t> – financování : Ministerstvo školství – 3-6 leté děti (5-7 hodin denně), pak sociálně vzdělávací aktivity,  0-3 Ministerstvo práce a sociálních věcí, soukromé i privátní </a:t>
            </a:r>
            <a:r>
              <a:rPr lang="cs-CZ" sz="1800" dirty="0" smtClean="0"/>
              <a:t>zařízení</a:t>
            </a:r>
          </a:p>
          <a:p>
            <a:r>
              <a:rPr lang="cs-CZ" sz="1800" b="1" dirty="0" smtClean="0"/>
              <a:t>Island</a:t>
            </a:r>
            <a:r>
              <a:rPr lang="cs-CZ" sz="1800" dirty="0" smtClean="0"/>
              <a:t> </a:t>
            </a:r>
            <a:r>
              <a:rPr lang="cs-CZ" sz="1800" dirty="0" smtClean="0"/>
              <a:t>- 3měsíce </a:t>
            </a:r>
            <a:r>
              <a:rPr lang="cs-CZ" sz="1800" dirty="0" smtClean="0"/>
              <a:t>až 3 roky – jesle s celodenní péčí, mateřské školy jsou prvním stupněm vzdělávacího systému, odpovědné jsou místním samosprávám, integrace dětí se </a:t>
            </a:r>
            <a:r>
              <a:rPr lang="cs-CZ" sz="1800" dirty="0" err="1" smtClean="0"/>
              <a:t>specif</a:t>
            </a:r>
            <a:r>
              <a:rPr lang="cs-CZ" sz="1800" dirty="0" smtClean="0"/>
              <a:t>. vzdělávacími potřebami</a:t>
            </a:r>
            <a:endParaRPr lang="cs-CZ" sz="1800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75888"/>
            <a:ext cx="4038600" cy="30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9500"/>
            <a:ext cx="8229600" cy="43142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Vize do budoucna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endParaRPr lang="cs-CZ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Předškolní 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vzdělávání pro všechny děti rodičů, kteří projeví zájem</a:t>
            </a:r>
          </a:p>
          <a:p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Snížení počtu dětí ve třídě (normativ na třídu ne na dítě)</a:t>
            </a:r>
          </a:p>
          <a:p>
            <a:r>
              <a:rPr lang="cs-CZ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Upravení velkosti optimální třídy dle věku dětí 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(již od 2 let)</a:t>
            </a:r>
            <a:endParaRPr lang="cs-CZ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Pomocná síla (asistentka, chůva) v každé třídě</a:t>
            </a:r>
          </a:p>
          <a:p>
            <a:endParaRPr lang="cs-CZ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0" y="2949848"/>
            <a:ext cx="3481645" cy="29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Děkuji </a:t>
            </a:r>
            <a:r>
              <a:rPr lang="cs-CZ" dirty="0" smtClean="0"/>
              <a:t>za pozornost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Zdenka Nováková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29600" cy="71095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Financování mateřských škol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491730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/>
              <a:t>MŠMT</a:t>
            </a:r>
            <a:r>
              <a:rPr lang="cs-CZ" sz="2400" dirty="0" smtClean="0"/>
              <a:t> prostřednictvím krajských úřadů – normativní financování </a:t>
            </a:r>
          </a:p>
          <a:p>
            <a:pPr marL="0" indent="0">
              <a:buNone/>
            </a:pPr>
            <a:r>
              <a:rPr lang="cs-CZ" sz="2400" i="1" dirty="0" smtClean="0"/>
              <a:t>Mzdy, odvody, ONIV (</a:t>
            </a:r>
            <a:r>
              <a:rPr lang="cs-CZ" sz="2400" b="1" i="1" dirty="0" smtClean="0"/>
              <a:t>nemocenské</a:t>
            </a:r>
            <a:r>
              <a:rPr lang="cs-CZ" sz="2400" i="1" dirty="0" smtClean="0"/>
              <a:t>, cestovné, učební pomůcky, knihy, DVVPP, pracovní oděvy)</a:t>
            </a:r>
          </a:p>
          <a:p>
            <a:r>
              <a:rPr lang="cs-CZ" sz="2400" b="1" dirty="0" smtClean="0"/>
              <a:t>Zřizovatel </a:t>
            </a:r>
          </a:p>
          <a:p>
            <a:pPr marL="0" indent="0">
              <a:buNone/>
            </a:pPr>
            <a:r>
              <a:rPr lang="cs-CZ" sz="2400" i="1" dirty="0" smtClean="0"/>
              <a:t>Materiál (kancelářské, výtvarné, čistící prostředky, inventář, služby, energie, jízdné, opravy</a:t>
            </a:r>
            <a:r>
              <a:rPr lang="cs-CZ" sz="2400" i="1" dirty="0"/>
              <a:t> </a:t>
            </a:r>
            <a:r>
              <a:rPr lang="cs-CZ" sz="2400" i="1" dirty="0" smtClean="0"/>
              <a:t>a údržba)  </a:t>
            </a:r>
            <a:endParaRPr lang="cs-CZ" sz="24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89" y="3076079"/>
            <a:ext cx="2573679" cy="25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Kompetence současného pedagoga v mateřské škole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 err="1" smtClean="0">
                <a:solidFill>
                  <a:srgbClr val="00B0F0"/>
                </a:solidFill>
              </a:rPr>
              <a:t>Průcha:,,Profesní</a:t>
            </a:r>
            <a:r>
              <a:rPr lang="cs-CZ" sz="2000" dirty="0" smtClean="0">
                <a:solidFill>
                  <a:srgbClr val="00B0F0"/>
                </a:solidFill>
              </a:rPr>
              <a:t> kompetence je soubor osobnostních a odborných předpokladů pro výkon učitelské </a:t>
            </a:r>
            <a:r>
              <a:rPr lang="cs-CZ" sz="2000" dirty="0">
                <a:solidFill>
                  <a:srgbClr val="00B0F0"/>
                </a:solidFill>
              </a:rPr>
              <a:t>profese“ - Vychází z RVP PV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Model kompetencí učitele mateřské školy dle Zory syslové zahrnuje: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Kompetence k řízení vzdělávacího procesu (plánování na základě znalosti skupiny dětí, volba metod a obsahu vzdělávání, podpora samostatnosti dětí, respektování zájmu, schopností a možností dětí, individualizace vzdělávání)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Ukazatele kvality (aktivizující metody, znaky prožitkového učení, vyváženost spontánních a řízených činností, vedení pedagogické diagnostiky)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Komunikace a organizace </a:t>
            </a:r>
            <a:r>
              <a:rPr lang="cs-CZ" sz="2000" dirty="0" err="1" smtClean="0"/>
              <a:t>vzděl</a:t>
            </a:r>
            <a:r>
              <a:rPr lang="cs-CZ" sz="2000" dirty="0" smtClean="0"/>
              <a:t>. procesu (efektivní komunikace s dětmi, rodiči, kolegyněmi, tvořivý a konstruktivní postoj k inovacím, týmová práce a spolupráce, pravidelná a promyšlená dokumentace, pravidelné a smysluplné setkávání s rodiči, výběr organizačních forem – skupinové, frontální, </a:t>
            </a:r>
            <a:r>
              <a:rPr lang="cs-CZ" sz="2000" dirty="0" err="1" smtClean="0"/>
              <a:t>indiv</a:t>
            </a:r>
            <a:r>
              <a:rPr lang="cs-CZ" sz="2000" dirty="0" smtClean="0"/>
              <a:t>.,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Sebereflexe a vlastní rozvoj (rozvíjení sebe samé, reálná představa o svých silných a slabých stránkách, vyhodnocování své práce, plán profesního růstu..) </a:t>
            </a:r>
          </a:p>
        </p:txBody>
      </p:sp>
      <p:pic>
        <p:nvPicPr>
          <p:cNvPr id="4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86000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Současný stav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4038600" cy="312921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http://www.msmt.cz/vzdelavani/skolstvi-v-cr/statistika-skolstvi/statisticke-udaje-o-regionalnim-skolstvi-v-casove-rade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0330"/>
            <a:ext cx="4038600" cy="3028950"/>
          </a:xfrm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2465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dle statistiky z výkonových výkazů je v letošním školním roce v mateřských školách 33 141 dětí ve věku do tří let, což je 30,4 % z věkové kategorie 2 – 3 roky, aniž by byly vytvořeny mimořádné podmínky </a:t>
            </a:r>
          </a:p>
          <a:p>
            <a:pPr marL="0" indent="0">
              <a:buNone/>
            </a:pPr>
            <a:r>
              <a:rPr lang="cs-CZ" sz="2400" dirty="0" smtClean="0"/>
              <a:t>Stoupá počet dětí 2-3 letých, aniž by byly upraveny podmínky!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213992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Opatření z MŠMT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611560" y="2996952"/>
            <a:ext cx="8029575" cy="2736304"/>
          </a:xfrm>
        </p:spPr>
        <p:txBody>
          <a:bodyPr>
            <a:normAutofit/>
          </a:bodyPr>
          <a:lstStyle/>
          <a:p>
            <a:r>
              <a:rPr lang="cs-CZ" sz="2400" dirty="0"/>
              <a:t>Ministerstvo školství, mládeže a tělovýchovy v letošním roce zadalo úkol Národnímu ústavu pro vzdělávání (NÚV) zjistit možnosti a podmínky pro zařazování dětí od dvou let do mateřské školy. V současné době je toto ve fázi </a:t>
            </a:r>
            <a:r>
              <a:rPr lang="cs-CZ" sz="2400" dirty="0" smtClean="0"/>
              <a:t>zjišťování, není žádný výstup</a:t>
            </a:r>
          </a:p>
          <a:p>
            <a:r>
              <a:rPr lang="cs-CZ" sz="2400" dirty="0" smtClean="0"/>
              <a:t>http://www.nuv.cz/</a:t>
            </a:r>
            <a:endParaRPr lang="cs-CZ" sz="2400" dirty="0"/>
          </a:p>
        </p:txBody>
      </p:sp>
      <p:pic>
        <p:nvPicPr>
          <p:cNvPr id="4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Oblasti, kde mohou být vnímány potřeby odlišně </a:t>
            </a:r>
            <a:endParaRPr lang="cs-CZ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301069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Odborná kvalifikace pedagogů</a:t>
            </a:r>
          </a:p>
          <a:p>
            <a:pPr marL="0" indent="0">
              <a:buNone/>
            </a:pPr>
            <a:r>
              <a:rPr lang="cs-CZ" sz="2400" i="1" dirty="0" smtClean="0"/>
              <a:t>(není podstatný rozdíl v oblasti pedagogiky a znalostech vývojové psychologie dětí starších 3 let a mladších 3 let)</a:t>
            </a:r>
          </a:p>
          <a:p>
            <a:pPr marL="0" indent="0">
              <a:buNone/>
            </a:pPr>
            <a:r>
              <a:rPr lang="cs-CZ" b="1" i="1" dirty="0" smtClean="0"/>
              <a:t>Současné požadavky na vzdělávání a kvalifikaci pedagoga v předškolním vzdělávání jsou dostatečné.</a:t>
            </a:r>
            <a:endParaRPr lang="cs-CZ" b="1" i="1" dirty="0"/>
          </a:p>
        </p:txBody>
      </p:sp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192596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2. Oblast financování – normativ na dítě </a:t>
            </a:r>
            <a:endParaRPr lang="cs-CZ" sz="3600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Normativní financování</a:t>
            </a:r>
          </a:p>
          <a:p>
            <a:r>
              <a:rPr lang="cs-CZ" sz="2400" dirty="0" smtClean="0"/>
              <a:t>Nárokové a nenárokové složky mzdy</a:t>
            </a:r>
          </a:p>
          <a:p>
            <a:r>
              <a:rPr lang="cs-CZ" sz="2400" dirty="0" smtClean="0"/>
              <a:t>2 pedagogové + 0,5 správních zaměstnanců</a:t>
            </a:r>
          </a:p>
          <a:p>
            <a:r>
              <a:rPr lang="cs-CZ" sz="2400" dirty="0" smtClean="0"/>
              <a:t>28 dětí ve třídě</a:t>
            </a:r>
            <a:endParaRPr lang="cs-CZ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14" y="3068960"/>
            <a:ext cx="21860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Požadavky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56373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Maximálně 15 ( </a:t>
            </a:r>
            <a:r>
              <a:rPr 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Analýza podmínek a možností zařazení dětí od 2 let do mateřských škol – vlády ČR)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- 20 zapsaných dětí při zachování současných finančních prostředků pro pracovníky na nárokové a nenárokové složky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 potřeba dorovnat normativ za ,,chybějících 6 dětí “) </a:t>
            </a:r>
          </a:p>
          <a:p>
            <a:r>
              <a:rPr lang="cs-CZ" dirty="0" smtClean="0"/>
              <a:t>Pedagogové : chybí 6x 22450 Kč</a:t>
            </a:r>
          </a:p>
          <a:p>
            <a:r>
              <a:rPr lang="cs-CZ" dirty="0" smtClean="0"/>
              <a:t>Školní jídelna: 6x 12842 Kč </a:t>
            </a:r>
          </a:p>
          <a:p>
            <a:r>
              <a:rPr lang="cs-CZ" dirty="0" err="1" smtClean="0"/>
              <a:t>Nepedagogové</a:t>
            </a:r>
            <a:r>
              <a:rPr lang="cs-CZ" dirty="0" smtClean="0"/>
              <a:t>: 6x 11580 Kč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 pedagogové</a:t>
            </a:r>
            <a:r>
              <a:rPr lang="cs-CZ" dirty="0" smtClean="0"/>
              <a:t> při provozu 7-17 nebo 7,30-17,30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32732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Doplnit finance o 281232 Kč. </a:t>
            </a:r>
          </a:p>
          <a:p>
            <a:pPr marL="0" indent="0">
              <a:buNone/>
            </a:pPr>
            <a:r>
              <a:rPr lang="cs-CZ" dirty="0" smtClean="0"/>
              <a:t>Částka je i s odvody…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67" y="3501008"/>
            <a:ext cx="35316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887</Words>
  <Application>Microsoft Office PowerPoint</Application>
  <PresentationFormat>Předvádění na obrazovce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Co potřebují mateřské školy  ve vztahu k přijímání dvouletých dětí do běžných mateřských škol. </vt:lpstr>
      <vt:lpstr>Financování mateřských škol</vt:lpstr>
      <vt:lpstr>Kompetence současného pedagoga v mateřské škole</vt:lpstr>
      <vt:lpstr>Současný stav</vt:lpstr>
      <vt:lpstr>Prezentace aplikace PowerPoint</vt:lpstr>
      <vt:lpstr>Opatření z MŠMT</vt:lpstr>
      <vt:lpstr>Oblasti, kde mohou být vnímány potřeby odlišně </vt:lpstr>
      <vt:lpstr>2. Oblast financování – normativ na dítě </vt:lpstr>
      <vt:lpstr>Požadavky </vt:lpstr>
      <vt:lpstr>Prezentace aplikace PowerPoint</vt:lpstr>
      <vt:lpstr>Inventář</vt:lpstr>
      <vt:lpstr>Nutná opatření</vt:lpstr>
      <vt:lpstr>Prezentace aplikace PowerPoint</vt:lpstr>
      <vt:lpstr>Zahraniční zkušenosti</vt:lpstr>
      <vt:lpstr>Prezentace aplikace PowerPoint</vt:lpstr>
      <vt:lpstr>Vize do budoucna</vt:lpstr>
      <vt:lpstr>  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potřebují mateřské školy  ve vztahu k přijímání dvouletých dětí do běžných mateřských škol.</dc:title>
  <dc:creator>MŠ</dc:creator>
  <cp:lastModifiedBy>Hrklova</cp:lastModifiedBy>
  <cp:revision>35</cp:revision>
  <dcterms:created xsi:type="dcterms:W3CDTF">2014-05-09T10:30:38Z</dcterms:created>
  <dcterms:modified xsi:type="dcterms:W3CDTF">2014-05-14T16:22:47Z</dcterms:modified>
</cp:coreProperties>
</file>