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3662-9606-4CC3-B9B0-8197A0BB697C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3906-3EB2-45D6-9D0C-40FC16AA7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44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63906-3EB2-45D6-9D0C-40FC16AA7185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CD1D-EB1D-47C1-BE3F-CA774FF46315}" type="datetimeFigureOut">
              <a:rPr lang="cs-CZ" smtClean="0"/>
              <a:t>14.5.2014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253F-250C-43A3-A8A7-A78F02199A3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Potřeby</a:t>
            </a:r>
            <a:r>
              <a:rPr lang="cs-CZ" baseline="0" dirty="0" smtClean="0">
                <a:solidFill>
                  <a:srgbClr val="FF0000"/>
                </a:solidFill>
              </a:rPr>
              <a:t> jeslí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Martina Mandáková</a:t>
            </a:r>
            <a:endParaRPr lang="cs-CZ" dirty="0"/>
          </a:p>
        </p:txBody>
      </p:sp>
      <p:pic>
        <p:nvPicPr>
          <p:cNvPr id="4" name="Obrázek 9" descr="loga ZZ 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Historické shrnutí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Výchova , vzdělávání a péče  o děti do tří let  v institucionálních zařízeních má v našich podmínkách hlubokou tradici.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Na počátku devadesátých let-  1042 jeslí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V roce 2005  -  54 jeslí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Dnes cca 40 jeslí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5" name="Zástupný symbol pro obsah 4" descr="DSC_98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25723"/>
            <a:ext cx="4038600" cy="2674917"/>
          </a:xfrm>
        </p:spPr>
      </p:pic>
      <p:pic>
        <p:nvPicPr>
          <p:cNvPr id="6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Ukotvení v právním systému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 současné době neexistuje</a:t>
            </a:r>
          </a:p>
          <a:p>
            <a:endParaRPr lang="cs-CZ" dirty="0" smtClean="0">
              <a:solidFill>
                <a:srgbClr val="00B0F0"/>
              </a:solidFill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 Zřízení, provozování a financování institucionálních zařízení pro děti do tří let je plně v gesci obecních  a městských úřadů </a:t>
            </a:r>
            <a:r>
              <a:rPr lang="cs-CZ" dirty="0" smtClean="0">
                <a:solidFill>
                  <a:srgbClr val="0070C0"/>
                </a:solidFill>
              </a:rPr>
              <a:t>( zákon o obcích č. 128/2000, ustanovením § 84, odst. 2 </a:t>
            </a:r>
            <a:r>
              <a:rPr lang="cs-CZ" dirty="0" err="1" smtClean="0">
                <a:solidFill>
                  <a:srgbClr val="0070C0"/>
                </a:solidFill>
              </a:rPr>
              <a:t>pís.e</a:t>
            </a:r>
            <a:r>
              <a:rPr lang="cs-CZ" dirty="0" smtClean="0">
                <a:solidFill>
                  <a:srgbClr val="0070C0"/>
                </a:solidFill>
              </a:rPr>
              <a:t>) a § 24 až 26 zákona č.250/2000 o rozpočtových pravidlech územních  rozpočtu  - jako organizační složka</a:t>
            </a:r>
            <a:r>
              <a:rPr lang="cs-CZ" dirty="0" smtClean="0">
                <a:solidFill>
                  <a:srgbClr val="00B0F0"/>
                </a:solidFill>
              </a:rPr>
              <a:t>) </a:t>
            </a:r>
          </a:p>
          <a:p>
            <a:r>
              <a:rPr lang="cs-CZ" dirty="0">
                <a:solidFill>
                  <a:srgbClr val="00B0F0"/>
                </a:solidFill>
              </a:rPr>
              <a:t>S</a:t>
            </a:r>
            <a:r>
              <a:rPr lang="cs-CZ" dirty="0" smtClean="0">
                <a:solidFill>
                  <a:srgbClr val="00B0F0"/>
                </a:solidFill>
              </a:rPr>
              <a:t>oukromá zařízení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00B0F0"/>
                </a:solidFill>
              </a:rPr>
              <a:t>Zákon č. 455/1991 Sb. o živnostenském podnikání, ve znění zákona č.130/2008 – </a:t>
            </a:r>
            <a:r>
              <a:rPr lang="cs-CZ" b="1" dirty="0" smtClean="0">
                <a:solidFill>
                  <a:srgbClr val="00B0F0"/>
                </a:solidFill>
              </a:rPr>
              <a:t>vázaná živnost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00B0F0"/>
                </a:solidFill>
              </a:rPr>
              <a:t>Péče o děti nad 3 roky- může být provozována v režimu oboru </a:t>
            </a:r>
            <a:r>
              <a:rPr lang="cs-CZ" b="1" dirty="0" smtClean="0">
                <a:solidFill>
                  <a:srgbClr val="00B0F0"/>
                </a:solidFill>
              </a:rPr>
              <a:t>živnosti volné č. 72</a:t>
            </a:r>
          </a:p>
          <a:p>
            <a:pPr marL="514350" indent="-514350">
              <a:buAutoNum type="arabicPeriod" startAt="3"/>
            </a:pPr>
            <a:r>
              <a:rPr lang="cs-CZ" dirty="0" smtClean="0">
                <a:solidFill>
                  <a:srgbClr val="00B0F0"/>
                </a:solidFill>
              </a:rPr>
              <a:t>Poskytování služeb pro rodinu a domácnost – </a:t>
            </a:r>
            <a:r>
              <a:rPr lang="cs-CZ" b="1" dirty="0" smtClean="0">
                <a:solidFill>
                  <a:srgbClr val="00B0F0"/>
                </a:solidFill>
              </a:rPr>
              <a:t>volná živnost č.79 </a:t>
            </a:r>
            <a:endParaRPr lang="cs-CZ" dirty="0" smtClean="0">
              <a:solidFill>
                <a:srgbClr val="00B0F0"/>
              </a:solidFill>
            </a:endParaRPr>
          </a:p>
          <a:p>
            <a:pPr marL="514350" indent="-514350">
              <a:buAutoNum type="arabicPeriod" startAt="3"/>
            </a:pPr>
            <a:r>
              <a:rPr lang="cs-CZ" dirty="0" smtClean="0">
                <a:solidFill>
                  <a:srgbClr val="00B0F0"/>
                </a:solidFill>
              </a:rPr>
              <a:t>Zákon o dětské skupině – návrh!</a:t>
            </a:r>
          </a:p>
          <a:p>
            <a:endParaRPr lang="cs-CZ" dirty="0"/>
          </a:p>
        </p:txBody>
      </p:sp>
      <p:pic>
        <p:nvPicPr>
          <p:cNvPr id="4" name="Obrázek 9" descr="loga ZZ 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Co jsme měli </a:t>
            </a:r>
            <a:r>
              <a:rPr lang="cs-CZ" dirty="0" smtClean="0">
                <a:solidFill>
                  <a:srgbClr val="FF0000"/>
                </a:solidFill>
              </a:rPr>
              <a:t>a máme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jasné ukotvení v legislativě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 přesně stanovené počty  dětí/dospělých (odstupňovány věkem dítěte)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požadavky na kvalifikaci pečovatelů, jejich jasné zařazení v katalogu prací včetně platových tabulek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přehledně zpracované metodiky </a:t>
            </a:r>
          </a:p>
          <a:p>
            <a:r>
              <a:rPr lang="cs-CZ" dirty="0">
                <a:solidFill>
                  <a:srgbClr val="0070C0"/>
                </a:solidFill>
              </a:rPr>
              <a:t>s</a:t>
            </a:r>
            <a:r>
              <a:rPr lang="cs-CZ" dirty="0" smtClean="0">
                <a:solidFill>
                  <a:srgbClr val="0070C0"/>
                </a:solidFill>
              </a:rPr>
              <a:t>ystém vzdělávání pečovatelů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byl daný jednotný systém vedení evidence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 jasně stanovený rozsah a obsah kontrol ( hygiena)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není</a:t>
            </a:r>
          </a:p>
          <a:p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ejsou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ení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ejsou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nemáme</a:t>
            </a:r>
          </a:p>
          <a:p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ení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BOZP, hygiena , revize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Co nabízíme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Vysoce profesionální služby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Dlouholeté odborné zkušenosti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Prověřený a  vyzkoušený systém péče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Osobní , laskavý a  maximálně individuální přístup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Prostředí maximálně přizpůsobené věku dětí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Chuť učit se všemu novému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7" name="Zástupný symbol pro obsah 6" descr="DSC_94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25723"/>
            <a:ext cx="4038600" cy="2674917"/>
          </a:xfrm>
        </p:spPr>
      </p:pic>
      <p:pic>
        <p:nvPicPr>
          <p:cNvPr id="5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Co nutně potřebujeme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Ukotvení v legislativě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Plnohodnotné začlenění do systému péče o děti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Stanovení standardů péče o dítě 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>
                <a:solidFill>
                  <a:srgbClr val="00B0F0"/>
                </a:solidFill>
              </a:rPr>
              <a:t>V</a:t>
            </a:r>
            <a:r>
              <a:rPr lang="cs-CZ" dirty="0" smtClean="0">
                <a:solidFill>
                  <a:srgbClr val="00B0F0"/>
                </a:solidFill>
              </a:rPr>
              <a:t>ytvoření kariérního  řádu pro pečovatele (vychovatele) a  zároveň  nastavení systém jejich vzdělávání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Jistotu – oporu </a:t>
            </a:r>
          </a:p>
          <a:p>
            <a:endParaRPr lang="cs-CZ" dirty="0"/>
          </a:p>
        </p:txBody>
      </p:sp>
      <p:pic>
        <p:nvPicPr>
          <p:cNvPr id="5" name="Zástupný symbol pro obsah 4" descr="Snímek 0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Co nás trápí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Obecné nastavení společnosti  proti jeslím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Nízké ohodnocení</a:t>
            </a:r>
          </a:p>
          <a:p>
            <a:r>
              <a:rPr lang="cs-CZ" dirty="0">
                <a:solidFill>
                  <a:srgbClr val="00B0F0"/>
                </a:solidFill>
              </a:rPr>
              <a:t> N</a:t>
            </a:r>
            <a:r>
              <a:rPr lang="cs-CZ" dirty="0" smtClean="0">
                <a:solidFill>
                  <a:srgbClr val="00B0F0"/>
                </a:solidFill>
              </a:rPr>
              <a:t>eochota naslouchat našim potřebám</a:t>
            </a:r>
          </a:p>
          <a:p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Nutnost neustálého vysvětlování opodstatnění  naší existence </a:t>
            </a:r>
          </a:p>
          <a:p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Finanční nejistota 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Nejasná budoucnost</a:t>
            </a:r>
          </a:p>
          <a:p>
            <a:endParaRPr lang="cs-CZ" dirty="0"/>
          </a:p>
        </p:txBody>
      </p:sp>
      <p:pic>
        <p:nvPicPr>
          <p:cNvPr id="5" name="Zástupný symbol pro obsah 4" descr="Snímek 0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O čem  sníme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Lepší platové zařazení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Stejné podmínky pracovně právní podmínky jako učitelé MŠ (  6 h. PV; 40 dní dovolené, 12 dní studijního  volna)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Zlepšení společenské prestiže v obecném povědomí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Zástupný symbol pro obsah 5" descr="Skákací hrad 1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  <p:pic>
        <p:nvPicPr>
          <p:cNvPr id="5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Děkuji za pozornost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4" name="Zástupný symbol pro obsah 3" descr="DSC_9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5341" y="1600200"/>
            <a:ext cx="6833317" cy="4525963"/>
          </a:xfrm>
        </p:spPr>
      </p:pic>
      <p:pic>
        <p:nvPicPr>
          <p:cNvPr id="5" name="Obrázek 9" descr="loga ZZ 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310585"/>
            <a:ext cx="3559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226</Words>
  <Application>Microsoft Office PowerPoint</Application>
  <PresentationFormat>Předvádění na obrazovce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Potřeby jeslí</vt:lpstr>
      <vt:lpstr>Historické shrnutí</vt:lpstr>
      <vt:lpstr>Ukotvení v právním systému</vt:lpstr>
      <vt:lpstr>Co jsme měli a máme</vt:lpstr>
      <vt:lpstr>Co nabízíme</vt:lpstr>
      <vt:lpstr>Co nutně potřebujeme</vt:lpstr>
      <vt:lpstr>Co nás trápí</vt:lpstr>
      <vt:lpstr>O čem  sníme </vt:lpstr>
      <vt:lpstr>Děkuji za pozornost</vt:lpstr>
    </vt:vector>
  </TitlesOfParts>
  <Company>mmhk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stochlova</dc:creator>
  <cp:lastModifiedBy>Hrklova</cp:lastModifiedBy>
  <cp:revision>28</cp:revision>
  <dcterms:created xsi:type="dcterms:W3CDTF">2014-05-14T08:43:55Z</dcterms:created>
  <dcterms:modified xsi:type="dcterms:W3CDTF">2014-05-14T15:59:52Z</dcterms:modified>
</cp:coreProperties>
</file>