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62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29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97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1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6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14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79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1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6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11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6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892E9-EBA1-4C16-A6E4-F51D6C17170C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EF63C-277F-4ECF-AE0F-B4D782AB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39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Child Care provision in the United Kingdom in 2013               0 to 8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yrs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5000" y="149574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algn="ctr"/>
            <a:r>
              <a:rPr lang="en-GB" dirty="0" smtClean="0"/>
              <a:t>PRAGUE – 9</a:t>
            </a:r>
            <a:r>
              <a:rPr lang="en-GB" baseline="30000" dirty="0" smtClean="0"/>
              <a:t>th</a:t>
            </a:r>
            <a:r>
              <a:rPr lang="en-GB" dirty="0" smtClean="0"/>
              <a:t>/10</a:t>
            </a:r>
            <a:r>
              <a:rPr lang="en-GB" baseline="30000" dirty="0" smtClean="0"/>
              <a:t>th</a:t>
            </a:r>
            <a:r>
              <a:rPr lang="en-GB" dirty="0" smtClean="0"/>
              <a:t> December </a:t>
            </a:r>
          </a:p>
          <a:p>
            <a:pPr algn="ctr"/>
            <a:r>
              <a:rPr lang="en-GB" dirty="0" smtClean="0"/>
              <a:t>John White – Executive Director – PISCES </a:t>
            </a:r>
            <a:r>
              <a:rPr lang="en-GB" dirty="0" err="1" smtClean="0"/>
              <a:t>wm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005" y="3495040"/>
            <a:ext cx="5295900" cy="3362959"/>
          </a:xfrm>
          <a:prstGeom prst="rect">
            <a:avLst/>
          </a:prstGeom>
        </p:spPr>
      </p:pic>
      <p:pic>
        <p:nvPicPr>
          <p:cNvPr id="7" name="Obrázek 6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613" y="617312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96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Additional Training and Safeguards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Management Body of every Service has a responsibility to provide additional training on</a:t>
            </a:r>
          </a:p>
          <a:p>
            <a:r>
              <a:rPr lang="en-GB" dirty="0" smtClean="0"/>
              <a:t>Health and Safety</a:t>
            </a:r>
          </a:p>
          <a:p>
            <a:r>
              <a:rPr lang="en-GB" dirty="0" smtClean="0"/>
              <a:t>First Aid</a:t>
            </a:r>
          </a:p>
          <a:p>
            <a:r>
              <a:rPr lang="en-GB" dirty="0" smtClean="0"/>
              <a:t>Equality of opportunity and should also provide and make publicly available a Policy Document including at least 35 separate items –Example  to be provided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610637"/>
            <a:ext cx="4572000" cy="6858000"/>
          </a:xfrm>
          <a:prstGeom prst="rect">
            <a:avLst/>
          </a:prstGeom>
        </p:spPr>
      </p:pic>
      <p:pic>
        <p:nvPicPr>
          <p:cNvPr id="5" name="Obrázek 4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603145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82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About </a:t>
            </a:r>
            <a:r>
              <a:rPr lang="en-GB" dirty="0" err="1" smtClean="0">
                <a:solidFill>
                  <a:srgbClr val="FF0000"/>
                </a:solidFill>
              </a:rPr>
              <a:t>PISCESwm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c.i.c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en-GB" sz="3600" dirty="0" smtClean="0">
                <a:solidFill>
                  <a:srgbClr val="FF0000"/>
                </a:solidFill>
              </a:rPr>
              <a:t>artnerships         Committed to working together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GB" sz="3600" dirty="0" smtClean="0">
                <a:solidFill>
                  <a:srgbClr val="FF0000"/>
                </a:solidFill>
              </a:rPr>
              <a:t>n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GB" sz="3600" dirty="0" smtClean="0">
                <a:solidFill>
                  <a:srgbClr val="FF0000"/>
                </a:solidFill>
              </a:rPr>
              <a:t>ocial and</a:t>
            </a:r>
          </a:p>
          <a:p>
            <a:pPr marL="0" indent="0">
              <a:buNone/>
            </a:pPr>
            <a:r>
              <a:rPr lang="en-GB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en-GB" sz="3600" dirty="0" err="1" smtClean="0">
                <a:solidFill>
                  <a:srgbClr val="FF0000"/>
                </a:solidFill>
              </a:rPr>
              <a:t>ommunty</a:t>
            </a:r>
            <a:r>
              <a:rPr lang="en-GB" sz="3600" dirty="0" smtClean="0">
                <a:solidFill>
                  <a:srgbClr val="FF0000"/>
                </a:solidFill>
              </a:rPr>
              <a:t>                      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r>
              <a:rPr lang="en-GB" sz="3600" dirty="0" smtClean="0">
                <a:solidFill>
                  <a:srgbClr val="FF0000"/>
                </a:solidFill>
              </a:rPr>
              <a:t>nterprise in 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GB" sz="3600" dirty="0" smtClean="0">
                <a:solidFill>
                  <a:srgbClr val="FF0000"/>
                </a:solidFill>
              </a:rPr>
              <a:t>ocial Care            Always looking for progress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GB" sz="3600" dirty="0" smtClean="0">
                <a:solidFill>
                  <a:srgbClr val="FF0000"/>
                </a:solidFill>
              </a:rPr>
              <a:t>kills for Life</a:t>
            </a:r>
          </a:p>
          <a:p>
            <a:pPr marL="0" indent="0">
              <a:buNone/>
            </a:pPr>
            <a:endParaRPr lang="en-GB" sz="3600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711" y="2472995"/>
            <a:ext cx="1884578" cy="1912010"/>
          </a:xfrm>
          <a:prstGeom prst="rect">
            <a:avLst/>
          </a:prstGeom>
        </p:spPr>
      </p:pic>
      <p:pic>
        <p:nvPicPr>
          <p:cNvPr id="6" name="Obrázek 5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64" y="6314785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0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What Services are available for children under 8 and their families outside their homes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Children and Family Centres –run by NGOs and Local Authorities </a:t>
            </a:r>
          </a:p>
          <a:p>
            <a:r>
              <a:rPr lang="en-GB" dirty="0" smtClean="0"/>
              <a:t>Nurseries for 0-5 -  run by NGOs, Local Authorities and Private including Companies</a:t>
            </a:r>
          </a:p>
          <a:p>
            <a:r>
              <a:rPr lang="en-GB" dirty="0" smtClean="0"/>
              <a:t>Playgroups and Crèches – usually run by NGOs – often parent lead and part time</a:t>
            </a:r>
          </a:p>
          <a:p>
            <a:r>
              <a:rPr lang="en-GB" dirty="0" smtClean="0"/>
              <a:t>Child Minding </a:t>
            </a:r>
            <a:r>
              <a:rPr lang="en-GB" dirty="0" err="1" smtClean="0"/>
              <a:t>i.e</a:t>
            </a:r>
            <a:r>
              <a:rPr lang="en-GB" dirty="0" smtClean="0"/>
              <a:t> Individual caring for one or more children in their own home</a:t>
            </a:r>
          </a:p>
          <a:p>
            <a:r>
              <a:rPr lang="en-GB" dirty="0" smtClean="0"/>
              <a:t>Pre School and School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746" y="4494727"/>
            <a:ext cx="2665927" cy="2363273"/>
          </a:xfrm>
          <a:prstGeom prst="rect">
            <a:avLst/>
          </a:prstGeom>
        </p:spPr>
      </p:pic>
      <p:pic>
        <p:nvPicPr>
          <p:cNvPr id="5" name="Obrázek 4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6121602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9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Services available for Families in their own homes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Midwife Services – Pre and after birth of child – 2 years</a:t>
            </a:r>
          </a:p>
          <a:p>
            <a:r>
              <a:rPr lang="en-GB" dirty="0" smtClean="0"/>
              <a:t>Health Visiting Services  - after Birth and throughout childhood – usually linked to Child Health and </a:t>
            </a:r>
            <a:r>
              <a:rPr lang="en-GB" dirty="0"/>
              <a:t>G</a:t>
            </a:r>
            <a:r>
              <a:rPr lang="en-GB" dirty="0" smtClean="0"/>
              <a:t>eneral </a:t>
            </a:r>
            <a:r>
              <a:rPr lang="en-GB" dirty="0"/>
              <a:t>P</a:t>
            </a:r>
            <a:r>
              <a:rPr lang="en-GB" dirty="0" smtClean="0"/>
              <a:t>ractitioner Services including Health Clinics</a:t>
            </a:r>
          </a:p>
          <a:p>
            <a:r>
              <a:rPr lang="en-GB" dirty="0" smtClean="0"/>
              <a:t>General practitioners</a:t>
            </a:r>
          </a:p>
          <a:p>
            <a:r>
              <a:rPr lang="en-GB" dirty="0" smtClean="0"/>
              <a:t>Social Services to cover Child protection issues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479" y="4636394"/>
            <a:ext cx="3111321" cy="2221606"/>
          </a:xfrm>
          <a:prstGeom prst="rect">
            <a:avLst/>
          </a:prstGeom>
        </p:spPr>
      </p:pic>
      <p:pic>
        <p:nvPicPr>
          <p:cNvPr id="5" name="Obrázek 4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543" y="6108723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Staff and Qualifications- General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Owners/Managers may not need to be qualified in Child care and unqualified staff can be used in certain roles BUT</a:t>
            </a:r>
          </a:p>
          <a:p>
            <a:pPr marL="0" indent="0">
              <a:buNone/>
            </a:pPr>
            <a:endParaRPr lang="en-GB" dirty="0" smtClean="0"/>
          </a:p>
          <a:p>
            <a:pPr algn="ctr"/>
            <a:r>
              <a:rPr lang="en-GB" sz="3200" dirty="0" smtClean="0"/>
              <a:t>Every person coming into contact with children unsupervised </a:t>
            </a:r>
            <a:r>
              <a:rPr lang="en-GB" sz="3200" u="sng" dirty="0" smtClean="0"/>
              <a:t>MUST</a:t>
            </a:r>
            <a:r>
              <a:rPr lang="en-GB" dirty="0" smtClean="0"/>
              <a:t> be checked through the </a:t>
            </a:r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DISCLOSURE and BARRING SERVICE </a:t>
            </a:r>
            <a:r>
              <a:rPr lang="en-GB" sz="2400" dirty="0" smtClean="0"/>
              <a:t>– previously Criminal Records Bureau</a:t>
            </a:r>
          </a:p>
          <a:p>
            <a:pPr marL="0" indent="0" algn="ctr">
              <a:buNone/>
            </a:pPr>
            <a:endParaRPr lang="en-GB" sz="2400" dirty="0" smtClean="0"/>
          </a:p>
          <a:p>
            <a:r>
              <a:rPr lang="en-GB" dirty="0" smtClean="0"/>
              <a:t>Every facility is </a:t>
            </a:r>
            <a:r>
              <a:rPr lang="en-GB" dirty="0" err="1" smtClean="0"/>
              <a:t>regualarly</a:t>
            </a:r>
            <a:r>
              <a:rPr lang="en-GB" dirty="0" smtClean="0"/>
              <a:t> monitored and visited by </a:t>
            </a:r>
            <a:r>
              <a:rPr lang="en-GB" dirty="0" smtClean="0">
                <a:solidFill>
                  <a:srgbClr val="FF0000"/>
                </a:solidFill>
              </a:rPr>
              <a:t>OFSTED – Office for Standards in Education, Children’s Services and Skills</a:t>
            </a:r>
            <a:endParaRPr lang="en-GB" dirty="0"/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6198875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7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Staff and Qualifications - Specific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75" y="1477896"/>
            <a:ext cx="10515600" cy="4351338"/>
          </a:xfrm>
        </p:spPr>
        <p:txBody>
          <a:bodyPr numCol="2"/>
          <a:lstStyle/>
          <a:p>
            <a:pPr marL="0" indent="0">
              <a:buNone/>
            </a:pPr>
            <a:r>
              <a:rPr lang="en-GB" dirty="0" smtClean="0"/>
              <a:t>Staff Ratios</a:t>
            </a:r>
          </a:p>
          <a:p>
            <a:pPr marL="0" indent="0">
              <a:buNone/>
            </a:pPr>
            <a:r>
              <a:rPr lang="en-GB" dirty="0" smtClean="0"/>
              <a:t>Up to 2 Years Old 				</a:t>
            </a:r>
          </a:p>
          <a:p>
            <a:pPr marL="0" indent="0">
              <a:buNone/>
            </a:pPr>
            <a:r>
              <a:rPr lang="en-GB" dirty="0" smtClean="0"/>
              <a:t>2-3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3-5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1 Staff to 3 Children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1 Staff to 5 Children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1 Staff to 8 Children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566" y="4662151"/>
            <a:ext cx="3902300" cy="2826913"/>
          </a:xfrm>
          <a:prstGeom prst="rect">
            <a:avLst/>
          </a:prstGeom>
        </p:spPr>
      </p:pic>
      <p:pic>
        <p:nvPicPr>
          <p:cNvPr id="5" name="Obrázek 4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67" y="6289027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5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Types of Staff employed in Children's and Family centres and Day Nurseries 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Nursery and Playgroup Assistants  </a:t>
            </a:r>
            <a:r>
              <a:rPr lang="en-GB" dirty="0" smtClean="0"/>
              <a:t>who largely work under Supervision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Qualifications preferred – NVQ’s ( National Vocational Qualifications)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  Early Years Care and Education – Level 2</a:t>
            </a:r>
          </a:p>
          <a:p>
            <a:pPr marL="0" indent="0"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smtClean="0"/>
              <a:t>For Staff who largely work without Supervision  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NVQ Level 3</a:t>
            </a:r>
          </a:p>
          <a:p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err="1" smtClean="0">
                <a:solidFill>
                  <a:srgbClr val="FF0000"/>
                </a:solidFill>
              </a:rPr>
              <a:t>Playwork</a:t>
            </a:r>
            <a:r>
              <a:rPr lang="en-GB" dirty="0" smtClean="0">
                <a:solidFill>
                  <a:srgbClr val="FF0000"/>
                </a:solidFill>
              </a:rPr>
              <a:t> Assistants </a:t>
            </a:r>
            <a:r>
              <a:rPr lang="en-GB" dirty="0" smtClean="0"/>
              <a:t>Under Supervision – </a:t>
            </a:r>
            <a:r>
              <a:rPr lang="en-GB" dirty="0" smtClean="0">
                <a:solidFill>
                  <a:srgbClr val="0070C0"/>
                </a:solidFill>
              </a:rPr>
              <a:t>NVQ2 in Play Work</a:t>
            </a:r>
          </a:p>
          <a:p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smtClean="0">
                <a:solidFill>
                  <a:srgbClr val="0070C0"/>
                </a:solidFill>
              </a:rPr>
              <a:t>                                    </a:t>
            </a:r>
            <a:r>
              <a:rPr lang="en-GB" dirty="0" smtClean="0"/>
              <a:t>Unsupervised         -  </a:t>
            </a:r>
            <a:r>
              <a:rPr lang="en-GB" dirty="0" smtClean="0">
                <a:solidFill>
                  <a:srgbClr val="0070C0"/>
                </a:solidFill>
              </a:rPr>
              <a:t>NVQ3 in Play Work</a:t>
            </a:r>
          </a:p>
          <a:p>
            <a:endParaRPr lang="en-GB" dirty="0"/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044" y="6237511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52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Types of Staff and Qualifications 2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PREPARATORY COURSES</a:t>
            </a:r>
          </a:p>
          <a:p>
            <a:pPr marL="0" indent="0">
              <a:buNone/>
            </a:pPr>
            <a:r>
              <a:rPr lang="en-GB" dirty="0" smtClean="0"/>
              <a:t>NNEB – City and Guilds Programme – 2 Years College based</a:t>
            </a:r>
          </a:p>
          <a:p>
            <a:pPr marL="0" indent="0">
              <a:buNone/>
            </a:pPr>
            <a:r>
              <a:rPr lang="en-GB" dirty="0" smtClean="0"/>
              <a:t>BTEC Certificate in Children Care , Learning and education</a:t>
            </a:r>
          </a:p>
          <a:p>
            <a:pPr marL="0" indent="0" algn="ctr">
              <a:buNone/>
            </a:pPr>
            <a:r>
              <a:rPr lang="en-GB" dirty="0" smtClean="0"/>
              <a:t>ADVANCED COURSES</a:t>
            </a:r>
          </a:p>
          <a:p>
            <a:pPr marL="0" indent="0">
              <a:buNone/>
            </a:pPr>
            <a:r>
              <a:rPr lang="en-GB" dirty="0" smtClean="0"/>
              <a:t>NVQ – Level 4 for staff supervising several out of school </a:t>
            </a:r>
            <a:r>
              <a:rPr lang="en-GB" dirty="0" err="1" smtClean="0"/>
              <a:t>servces</a:t>
            </a:r>
            <a:r>
              <a:rPr lang="en-GB" dirty="0" smtClean="0"/>
              <a:t> </a:t>
            </a:r>
            <a:r>
              <a:rPr lang="en-GB" dirty="0" err="1" smtClean="0"/>
              <a:t>i.e</a:t>
            </a:r>
            <a:r>
              <a:rPr lang="en-GB" dirty="0" smtClean="0"/>
              <a:t> Holiday Play Schemes</a:t>
            </a:r>
          </a:p>
          <a:p>
            <a:pPr marL="0" indent="0">
              <a:buNone/>
            </a:pPr>
            <a:r>
              <a:rPr lang="en-GB" dirty="0" smtClean="0"/>
              <a:t>NVQ – Level 5 – Several management options</a:t>
            </a:r>
          </a:p>
          <a:p>
            <a:pPr marL="0" indent="0">
              <a:buNone/>
            </a:pPr>
            <a:r>
              <a:rPr lang="en-GB" dirty="0" smtClean="0"/>
              <a:t>Teaching Assistant – Level 3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82372"/>
            <a:ext cx="4572000" cy="6858000"/>
          </a:xfrm>
          <a:prstGeom prst="rect">
            <a:avLst/>
          </a:prstGeom>
        </p:spPr>
      </p:pic>
      <p:pic>
        <p:nvPicPr>
          <p:cNvPr id="5" name="Obrázek 4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626327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46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Roles and Qualifications 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Teaching Assistants NVQ 4/5</a:t>
            </a:r>
          </a:p>
          <a:p>
            <a:r>
              <a:rPr lang="en-GB" dirty="0" smtClean="0"/>
              <a:t>Teachers – Degree in Education</a:t>
            </a:r>
          </a:p>
          <a:p>
            <a:r>
              <a:rPr lang="en-GB" dirty="0" smtClean="0"/>
              <a:t>Managers – NVQ 5 and above including degrees</a:t>
            </a:r>
          </a:p>
          <a:p>
            <a:r>
              <a:rPr lang="en-GB" dirty="0" smtClean="0"/>
              <a:t>Social Workers- Degree in Social Work</a:t>
            </a:r>
          </a:p>
          <a:p>
            <a:r>
              <a:rPr lang="en-GB" dirty="0" smtClean="0"/>
              <a:t>Nurses – Degrees in Nursing </a:t>
            </a:r>
          </a:p>
          <a:p>
            <a:r>
              <a:rPr lang="en-GB" dirty="0" smtClean="0"/>
              <a:t>Midwives and Health Visitors – Additional Qualifications</a:t>
            </a:r>
          </a:p>
          <a:p>
            <a:endParaRPr lang="en-GB" dirty="0"/>
          </a:p>
          <a:p>
            <a:r>
              <a:rPr lang="en-GB" dirty="0" smtClean="0"/>
              <a:t>ALL GOVERNED BY National Professional Standards Committees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500" y="6198875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2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469</Words>
  <Application>Microsoft Office PowerPoint</Application>
  <PresentationFormat>Vlastní</PresentationFormat>
  <Paragraphs>78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 Theme</vt:lpstr>
      <vt:lpstr>Child Care provision in the United Kingdom in 2013               0 to 8 yrs</vt:lpstr>
      <vt:lpstr>About PISCESwm c.i.c.</vt:lpstr>
      <vt:lpstr>What Services are available for children under 8 and their families outside their homes</vt:lpstr>
      <vt:lpstr>Services available for Families in their own homes</vt:lpstr>
      <vt:lpstr>Staff and Qualifications- General</vt:lpstr>
      <vt:lpstr>Staff and Qualifications - Specific</vt:lpstr>
      <vt:lpstr>Types of Staff employed in Children's and Family centres and Day Nurseries 1</vt:lpstr>
      <vt:lpstr>Types of Staff and Qualifications 2</vt:lpstr>
      <vt:lpstr>Roles and Qualifications 3</vt:lpstr>
      <vt:lpstr>Additional Training and Safeguards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Care provision in the United Kingdom in 2013               0 to 5 yrs</dc:title>
  <dc:creator>johnwhite07@btinternet.com</dc:creator>
  <cp:lastModifiedBy>hrklova1</cp:lastModifiedBy>
  <cp:revision>15</cp:revision>
  <dcterms:created xsi:type="dcterms:W3CDTF">2013-12-06T18:39:03Z</dcterms:created>
  <dcterms:modified xsi:type="dcterms:W3CDTF">2014-07-08T18:55:19Z</dcterms:modified>
</cp:coreProperties>
</file>