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3201-AEEB-4C1A-85E3-20B71CB07BE4}" type="datetimeFigureOut">
              <a:rPr lang="cs-CZ" smtClean="0"/>
              <a:t>25.11.2014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D43C8-8990-474E-9D31-64B1A392A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95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3201-AEEB-4C1A-85E3-20B71CB07BE4}" type="datetimeFigureOut">
              <a:rPr lang="cs-CZ" smtClean="0"/>
              <a:t>25.11.2014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D43C8-8990-474E-9D31-64B1A392A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76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3201-AEEB-4C1A-85E3-20B71CB07BE4}" type="datetimeFigureOut">
              <a:rPr lang="cs-CZ" smtClean="0"/>
              <a:t>25.11.2014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D43C8-8990-474E-9D31-64B1A392A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5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3201-AEEB-4C1A-85E3-20B71CB07BE4}" type="datetimeFigureOut">
              <a:rPr lang="cs-CZ" smtClean="0"/>
              <a:t>25.11.2014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D43C8-8990-474E-9D31-64B1A392A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55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3201-AEEB-4C1A-85E3-20B71CB07BE4}" type="datetimeFigureOut">
              <a:rPr lang="cs-CZ" smtClean="0"/>
              <a:t>25.11.2014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D43C8-8990-474E-9D31-64B1A392A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520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3201-AEEB-4C1A-85E3-20B71CB07BE4}" type="datetimeFigureOut">
              <a:rPr lang="cs-CZ" smtClean="0"/>
              <a:t>25.11.2014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D43C8-8990-474E-9D31-64B1A392A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03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3201-AEEB-4C1A-85E3-20B71CB07BE4}" type="datetimeFigureOut">
              <a:rPr lang="cs-CZ" smtClean="0"/>
              <a:t>25.11.2014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D43C8-8990-474E-9D31-64B1A392A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961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3201-AEEB-4C1A-85E3-20B71CB07BE4}" type="datetimeFigureOut">
              <a:rPr lang="cs-CZ" smtClean="0"/>
              <a:t>25.11.2014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D43C8-8990-474E-9D31-64B1A392A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115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3201-AEEB-4C1A-85E3-20B71CB07BE4}" type="datetimeFigureOut">
              <a:rPr lang="cs-CZ" smtClean="0"/>
              <a:t>25.11.2014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D43C8-8990-474E-9D31-64B1A392A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812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3201-AEEB-4C1A-85E3-20B71CB07BE4}" type="datetimeFigureOut">
              <a:rPr lang="cs-CZ" smtClean="0"/>
              <a:t>25.11.2014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D43C8-8990-474E-9D31-64B1A392A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0878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3201-AEEB-4C1A-85E3-20B71CB07BE4}" type="datetimeFigureOut">
              <a:rPr lang="cs-CZ" smtClean="0"/>
              <a:t>25.11.2014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D43C8-8990-474E-9D31-64B1A392A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510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B3201-AEEB-4C1A-85E3-20B71CB07BE4}" type="datetimeFigureOut">
              <a:rPr lang="cs-CZ" smtClean="0"/>
              <a:t>25.11.2014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D43C8-8990-474E-9D31-64B1A392A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944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349500"/>
            <a:ext cx="7772400" cy="1511548"/>
          </a:xfrm>
        </p:spPr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Financování předškolní péče z pohledu MČ Praha 10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273696"/>
          </a:xfrm>
        </p:spPr>
        <p:txBody>
          <a:bodyPr/>
          <a:lstStyle/>
          <a:p>
            <a:pPr algn="l"/>
            <a:r>
              <a:rPr lang="cs-CZ" sz="2000" b="1" dirty="0">
                <a:solidFill>
                  <a:schemeClr val="tx1"/>
                </a:solidFill>
              </a:rPr>
              <a:t>Jan </a:t>
            </a:r>
            <a:r>
              <a:rPr lang="cs-CZ" sz="2000" b="1" dirty="0" err="1" smtClean="0">
                <a:solidFill>
                  <a:schemeClr val="tx1"/>
                </a:solidFill>
              </a:rPr>
              <a:t>Baudis</a:t>
            </a:r>
            <a:endParaRPr lang="cs-CZ" sz="2000" b="1" dirty="0" smtClean="0">
              <a:solidFill>
                <a:schemeClr val="tx1"/>
              </a:solidFill>
            </a:endParaRPr>
          </a:p>
          <a:p>
            <a:pPr algn="l"/>
            <a:r>
              <a:rPr lang="cs-CZ" sz="2000" dirty="0" smtClean="0">
                <a:solidFill>
                  <a:schemeClr val="tx1"/>
                </a:solidFill>
              </a:rPr>
              <a:t>vedoucí </a:t>
            </a:r>
            <a:r>
              <a:rPr lang="cs-CZ" sz="2000" dirty="0">
                <a:solidFill>
                  <a:schemeClr val="tx1"/>
                </a:solidFill>
              </a:rPr>
              <a:t>odboru školství Praha 10</a:t>
            </a:r>
          </a:p>
          <a:p>
            <a:endParaRPr lang="cs-CZ" dirty="0"/>
          </a:p>
        </p:txBody>
      </p:sp>
      <p:pic>
        <p:nvPicPr>
          <p:cNvPr id="4" name="Zástupný symbol pro obsah 9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6165304"/>
            <a:ext cx="8229600" cy="647934"/>
          </a:xfrm>
          <a:prstGeom prst="rect">
            <a:avLst/>
          </a:prstGeom>
        </p:spPr>
      </p:pic>
      <p:pic>
        <p:nvPicPr>
          <p:cNvPr id="5" name="Obrázek 4" descr="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498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31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498500"/>
            <a:ext cx="8229600" cy="101297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Jaká je a jaká bude situace v počtu dětí a žáků na Praze 10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481139"/>
          </a:xfrm>
        </p:spPr>
        <p:txBody>
          <a:bodyPr>
            <a:normAutofit/>
          </a:bodyPr>
          <a:lstStyle/>
          <a:p>
            <a:r>
              <a:rPr lang="cs-CZ" sz="2300" dirty="0" smtClean="0"/>
              <a:t>MČ Praha 10 si nechala s předstihem zpracovat </a:t>
            </a:r>
            <a:r>
              <a:rPr lang="cs-CZ" sz="2300" i="1" dirty="0" smtClean="0"/>
              <a:t>demografickou studii </a:t>
            </a:r>
            <a:r>
              <a:rPr lang="cs-CZ" sz="2300" dirty="0" smtClean="0"/>
              <a:t>= stávající počet míst v MŠ nebude dostačující</a:t>
            </a:r>
          </a:p>
          <a:p>
            <a:r>
              <a:rPr lang="cs-CZ" sz="2300" dirty="0" smtClean="0"/>
              <a:t>Následně zpracovaná studie = </a:t>
            </a:r>
            <a:r>
              <a:rPr lang="cs-CZ" sz="2300" i="1" dirty="0" smtClean="0"/>
              <a:t>řešením</a:t>
            </a:r>
            <a:r>
              <a:rPr lang="cs-CZ" sz="2300" dirty="0" smtClean="0"/>
              <a:t> přístavby a výstavby MŠ v jednotlivých oblastech Prahy 10</a:t>
            </a:r>
          </a:p>
          <a:p>
            <a:r>
              <a:rPr lang="cs-CZ" sz="2300" dirty="0" smtClean="0"/>
              <a:t>MČ řeší </a:t>
            </a:r>
            <a:r>
              <a:rPr lang="cs-CZ" sz="2300" i="1" dirty="0" smtClean="0"/>
              <a:t>nárůst</a:t>
            </a:r>
            <a:r>
              <a:rPr lang="cs-CZ" sz="2300" dirty="0" smtClean="0"/>
              <a:t> počtu </a:t>
            </a:r>
            <a:r>
              <a:rPr lang="cs-CZ" sz="2300" i="1" dirty="0" smtClean="0"/>
              <a:t>dětí</a:t>
            </a:r>
            <a:r>
              <a:rPr lang="cs-CZ" sz="2300" dirty="0" smtClean="0"/>
              <a:t> v předškolním věku vzhledem k počtu volných míst v MŠ již </a:t>
            </a:r>
            <a:r>
              <a:rPr lang="cs-CZ" sz="2300" i="1" dirty="0" smtClean="0"/>
              <a:t>od roku 2010</a:t>
            </a:r>
          </a:p>
          <a:p>
            <a:endParaRPr lang="cs-CZ" sz="2000" dirty="0"/>
          </a:p>
        </p:txBody>
      </p:sp>
      <p:pic>
        <p:nvPicPr>
          <p:cNvPr id="5" name="Obrázek 4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2498501"/>
          </a:xfrm>
          <a:prstGeom prst="rect">
            <a:avLst/>
          </a:prstGeom>
        </p:spPr>
      </p:pic>
      <p:pic>
        <p:nvPicPr>
          <p:cNvPr id="6" name="Zástupný symbol pro obsah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6165304"/>
            <a:ext cx="8229600" cy="64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66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Demografický vývoj</a:t>
            </a:r>
            <a:endParaRPr lang="cs-CZ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2947781"/>
              </p:ext>
            </p:extLst>
          </p:nvPr>
        </p:nvGraphicFramePr>
        <p:xfrm>
          <a:off x="755577" y="1412774"/>
          <a:ext cx="7632848" cy="453650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09481"/>
                <a:gridCol w="996827"/>
                <a:gridCol w="996827"/>
                <a:gridCol w="996827"/>
                <a:gridCol w="996827"/>
                <a:gridCol w="996827"/>
                <a:gridCol w="1139232"/>
              </a:tblGrid>
              <a:tr h="697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Demografický vývoj ve </a:t>
                      </a:r>
                      <a:r>
                        <a:rPr lang="cs-CZ" sz="1500" dirty="0" err="1">
                          <a:effectLst/>
                        </a:rPr>
                        <a:t>šk</a:t>
                      </a:r>
                      <a:r>
                        <a:rPr lang="cs-CZ" sz="1500" dirty="0">
                          <a:effectLst/>
                        </a:rPr>
                        <a:t>. roce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2014/2015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2015/2016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2016/2017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2017/2018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2018/2019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2019/2020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97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požadavek na počet míst v MŠ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3642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3575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3418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3339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3298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3279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97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požadavek na počet míst v ZŠ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5793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6213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6393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6475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6473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6596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46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deficit v počtu míst k oč. demog. vývoji 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2014/2015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2015/2016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2016/2017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2017/2018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2018/2019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2019/2020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97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v mateřských školách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1220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1153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996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917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876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857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97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v základních školách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0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0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0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0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0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0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Zástupný symbol pro obsah 9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6165304"/>
            <a:ext cx="8229600" cy="64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92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41984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Nárůst volných míst v MŠ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2985195"/>
          </a:xfrm>
        </p:spPr>
        <p:txBody>
          <a:bodyPr/>
          <a:lstStyle/>
          <a:p>
            <a:r>
              <a:rPr lang="cs-CZ" dirty="0" smtClean="0"/>
              <a:t>V roce 2010 o 68 dětí</a:t>
            </a:r>
          </a:p>
          <a:p>
            <a:r>
              <a:rPr lang="cs-CZ" dirty="0" smtClean="0"/>
              <a:t>V roce 2011 o 56 dětí</a:t>
            </a:r>
          </a:p>
          <a:p>
            <a:r>
              <a:rPr lang="cs-CZ" dirty="0" smtClean="0"/>
              <a:t>V roce 2014 o 480 dětí</a:t>
            </a:r>
          </a:p>
          <a:p>
            <a:r>
              <a:rPr lang="cs-CZ" dirty="0" smtClean="0"/>
              <a:t>Přípravné třídy pro děti s odkladem 2014/2015 = 5 tříd pro 75 dětí</a:t>
            </a:r>
            <a:endParaRPr lang="cs-CZ" dirty="0"/>
          </a:p>
        </p:txBody>
      </p:sp>
      <p:pic>
        <p:nvPicPr>
          <p:cNvPr id="4" name="Zástupný symbol pro obsah 9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6165304"/>
            <a:ext cx="8229600" cy="647934"/>
          </a:xfrm>
          <a:prstGeom prst="rect">
            <a:avLst/>
          </a:prstGeom>
        </p:spPr>
      </p:pic>
      <p:pic>
        <p:nvPicPr>
          <p:cNvPr id="5" name="Obrázek 4" descr="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498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78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502024"/>
            <a:ext cx="8229600" cy="92697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Přehled čerpaných příspěvků na opravy a údržbu MŠ</a:t>
            </a:r>
            <a:endParaRPr lang="cs-CZ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0664367"/>
              </p:ext>
            </p:extLst>
          </p:nvPr>
        </p:nvGraphicFramePr>
        <p:xfrm>
          <a:off x="683570" y="3640296"/>
          <a:ext cx="7992888" cy="20209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98222"/>
                <a:gridCol w="1998222"/>
                <a:gridCol w="1998222"/>
                <a:gridCol w="1998222"/>
              </a:tblGrid>
              <a:tr h="1016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rok 2010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rok 2011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rok 2012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rok 2013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047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75,2 mil. Kč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47,3 mil. Kč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10,8 mil. Kč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43,1 mil. Kč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" name="Zástupný symbol pro obsah 9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6165304"/>
            <a:ext cx="8229600" cy="647934"/>
          </a:xfrm>
          <a:prstGeom prst="rect">
            <a:avLst/>
          </a:prstGeom>
        </p:spPr>
      </p:pic>
      <p:pic>
        <p:nvPicPr>
          <p:cNvPr id="7" name="Obrázek 6" descr="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498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19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Projekty pro MŠ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700" dirty="0" smtClean="0"/>
              <a:t>Od r. 2008 </a:t>
            </a:r>
            <a:r>
              <a:rPr lang="cs-CZ" sz="2700" i="1" dirty="0" smtClean="0"/>
              <a:t>hradí</a:t>
            </a:r>
            <a:r>
              <a:rPr lang="cs-CZ" sz="2700" dirty="0" smtClean="0"/>
              <a:t> MČ ve všech MŠ </a:t>
            </a:r>
            <a:r>
              <a:rPr lang="cs-CZ" sz="2700" i="1" dirty="0" smtClean="0"/>
              <a:t>výuku AJ </a:t>
            </a:r>
            <a:r>
              <a:rPr lang="cs-CZ" sz="2700" dirty="0" smtClean="0"/>
              <a:t>všem dětem v posledním roce před vstupem do ZŠ (rodilí mluvčí – dopolední 3h blok či odpolední kroužky vedené v AJ)</a:t>
            </a:r>
          </a:p>
          <a:p>
            <a:r>
              <a:rPr lang="cs-CZ" sz="2700" i="1" dirty="0" smtClean="0"/>
              <a:t>Hradí</a:t>
            </a:r>
            <a:r>
              <a:rPr lang="cs-CZ" sz="2700" dirty="0" smtClean="0"/>
              <a:t> výuku </a:t>
            </a:r>
            <a:r>
              <a:rPr lang="cs-CZ" sz="2700" i="1" dirty="0" smtClean="0"/>
              <a:t>AJ</a:t>
            </a:r>
            <a:r>
              <a:rPr lang="cs-CZ" sz="2700" dirty="0" smtClean="0"/>
              <a:t> dětí v </a:t>
            </a:r>
            <a:r>
              <a:rPr lang="cs-CZ" sz="2700" i="1" dirty="0" smtClean="0"/>
              <a:t>1. a 2. třídě ZŠ</a:t>
            </a:r>
          </a:p>
          <a:p>
            <a:r>
              <a:rPr lang="cs-CZ" sz="2700" dirty="0" smtClean="0"/>
              <a:t>Granty pro MŠ, např. v r. 2011 „Duhová zahrada“ (63 tisíc Kč) – společně </a:t>
            </a:r>
            <a:r>
              <a:rPr lang="cs-CZ" sz="2700" i="1" dirty="0" smtClean="0"/>
              <a:t>s rodiči </a:t>
            </a:r>
            <a:r>
              <a:rPr lang="cs-CZ" sz="2700" dirty="0" smtClean="0"/>
              <a:t>vybudování školní z</a:t>
            </a:r>
            <a:r>
              <a:rPr lang="cs-CZ" sz="2700" i="1" dirty="0" smtClean="0"/>
              <a:t>ahrady s novými prvky</a:t>
            </a:r>
            <a:r>
              <a:rPr lang="cs-CZ" sz="2700" dirty="0" smtClean="0"/>
              <a:t>, </a:t>
            </a:r>
            <a:r>
              <a:rPr lang="cs-CZ" sz="2700" i="1" dirty="0" smtClean="0"/>
              <a:t>děti</a:t>
            </a:r>
            <a:r>
              <a:rPr lang="cs-CZ" sz="2700" dirty="0" smtClean="0"/>
              <a:t> možnost zapojit se do </a:t>
            </a:r>
            <a:r>
              <a:rPr lang="cs-CZ" sz="2700" i="1" dirty="0" smtClean="0"/>
              <a:t>pěstování plodin </a:t>
            </a:r>
            <a:r>
              <a:rPr lang="cs-CZ" sz="2700" dirty="0" smtClean="0"/>
              <a:t>= návrat zpěvného ptactva do zahrady</a:t>
            </a:r>
          </a:p>
          <a:p>
            <a:r>
              <a:rPr lang="cs-CZ" sz="2700" dirty="0" smtClean="0"/>
              <a:t>Přispívá na </a:t>
            </a:r>
            <a:r>
              <a:rPr lang="cs-CZ" sz="2700" i="1" dirty="0" smtClean="0"/>
              <a:t>platy asistentů pedagoga </a:t>
            </a:r>
            <a:r>
              <a:rPr lang="cs-CZ" sz="2700" dirty="0" smtClean="0"/>
              <a:t>v MŠ = začlenění dětí s handicapem</a:t>
            </a:r>
            <a:endParaRPr lang="cs-CZ" sz="2700" dirty="0"/>
          </a:p>
        </p:txBody>
      </p:sp>
      <p:pic>
        <p:nvPicPr>
          <p:cNvPr id="4" name="Zástupný symbol pro obsah 9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6165304"/>
            <a:ext cx="8229600" cy="64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49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Přehled příspěvků na provoz MŠ z prostředků MČ Praha 10</a:t>
            </a:r>
            <a:endParaRPr lang="cs-CZ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3178684"/>
              </p:ext>
            </p:extLst>
          </p:nvPr>
        </p:nvGraphicFramePr>
        <p:xfrm>
          <a:off x="611559" y="1556792"/>
          <a:ext cx="7920882" cy="502609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312369"/>
                <a:gridCol w="1152128"/>
                <a:gridCol w="1152128"/>
                <a:gridCol w="1152128"/>
                <a:gridCol w="1152129"/>
              </a:tblGrid>
              <a:tr h="11041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 dirty="0">
                          <a:effectLst/>
                        </a:rPr>
                        <a:t>Mateřské školy</a:t>
                      </a:r>
                      <a:endParaRPr lang="cs-CZ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2010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Skutečnost</a:t>
                      </a:r>
                      <a:endParaRPr lang="cs-CZ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2011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Skutečnost</a:t>
                      </a:r>
                      <a:endParaRPr lang="cs-CZ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2012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Skutečnost</a:t>
                      </a:r>
                      <a:endParaRPr lang="cs-CZ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2013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Rozpočet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20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Neinvestiční příspěvky - provoz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29,3 mil. Kč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32,6 mil. Kč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36,1 mil. Kč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41,2 mil. Kč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041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Neinvestiční příspěvky – účelové dotace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učební pomůcky a hračky, vybavení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2,7 mil. Kč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1,5 mil. Kč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1,1 mil. Kč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2,0 mil. Kč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041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Neinvestiční příspěvky – účelové dotace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anglický jazyk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2,0 mil. Kč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2,3 mil Kč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2,3 mil. Kč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2,6 mil. Kč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041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Investiční transfery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herní prvky, vybavení ŠJ, </a:t>
                      </a:r>
                      <a:r>
                        <a:rPr lang="cs-CZ" sz="1800" dirty="0" err="1">
                          <a:effectLst/>
                        </a:rPr>
                        <a:t>fotovoltaika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6,2 mil. Kč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1,9 mil. Kč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9,2 mil. Kč</a:t>
                      </a:r>
                      <a:endParaRPr lang="cs-CZ" sz="1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0,6 mil. Kč</a:t>
                      </a:r>
                      <a:endParaRPr lang="cs-CZ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20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422</Words>
  <Application>Microsoft Office PowerPoint</Application>
  <PresentationFormat>Předvádění na obrazovce (4:3)</PresentationFormat>
  <Paragraphs>102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Financování předškolní péče z pohledu MČ Praha 10 </vt:lpstr>
      <vt:lpstr>Jaká je a jaká bude situace v počtu dětí a žáků na Praze 10</vt:lpstr>
      <vt:lpstr>Demografický vývoj</vt:lpstr>
      <vt:lpstr>Nárůst volných míst v MŠ</vt:lpstr>
      <vt:lpstr>Přehled čerpaných příspěvků na opravy a údržbu MŠ</vt:lpstr>
      <vt:lpstr>Projekty pro MŠ</vt:lpstr>
      <vt:lpstr>Přehled příspěvků na provoz MŠ z prostředků MČ Praha 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Financování předškolní péče z pohledu MČ Praha 10</dc:title>
  <dc:creator>Hrklova</dc:creator>
  <cp:lastModifiedBy>Kavanova</cp:lastModifiedBy>
  <cp:revision>11</cp:revision>
  <dcterms:created xsi:type="dcterms:W3CDTF">2014-01-16T08:53:16Z</dcterms:created>
  <dcterms:modified xsi:type="dcterms:W3CDTF">2014-11-25T12:27:11Z</dcterms:modified>
</cp:coreProperties>
</file>