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E6078-91A5-43CE-BBB6-04FB7D6C3887}" type="datetimeFigureOut">
              <a:rPr lang="cs-CZ" smtClean="0"/>
              <a:t>20.1.2014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FA066-616B-469A-8328-FE7C791B3B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11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FA066-616B-469A-8328-FE7C791B3B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06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1FB6-D859-4D35-9682-19A55CEC3B63}" type="datetime1">
              <a:rPr lang="cs-CZ" smtClean="0"/>
              <a:t>20.1.2014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D246-ADDD-4C86-9BDE-2C070DBD410D}" type="datetime1">
              <a:rPr lang="cs-CZ" smtClean="0"/>
              <a:t>20.1.2014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A770-ABF2-4465-8F17-F2BA6296588B}" type="datetime1">
              <a:rPr lang="cs-CZ" smtClean="0"/>
              <a:t>20.1.2014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175A-B4EF-4296-AA30-CAAB95DFF4B2}" type="datetime1">
              <a:rPr lang="cs-CZ" smtClean="0"/>
              <a:t>20.1.2014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1510-B212-475A-8CE7-2B6FE209850A}" type="datetime1">
              <a:rPr lang="cs-CZ" smtClean="0"/>
              <a:t>20.1.2014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0F7C9-614D-42F4-BBCE-B55DCDFD0DF4}" type="datetime1">
              <a:rPr lang="cs-CZ" smtClean="0"/>
              <a:t>20.1.2014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161C-AB55-4C31-990F-57F0E37F5911}" type="datetime1">
              <a:rPr lang="cs-CZ" smtClean="0"/>
              <a:t>20.1.2014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1D921-E7CA-43F4-87FD-1889FCC398FF}" type="datetime1">
              <a:rPr lang="cs-CZ" smtClean="0"/>
              <a:t>20.1.2014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40C5-5D00-4CFD-B8C4-340DE9BBEBB9}" type="datetime1">
              <a:rPr lang="cs-CZ" smtClean="0"/>
              <a:t>20.1.2014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32F71-BED8-49AE-9BDB-CDF446BF8E80}" type="datetime1">
              <a:rPr lang="cs-CZ" smtClean="0"/>
              <a:t>20.1.2014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C457-EA5A-44FE-A18A-902E6A141CAC}" type="datetime1">
              <a:rPr lang="cs-CZ" smtClean="0"/>
              <a:t>20.1.2014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E8B78F2-B162-4468-8C4F-E977B62BF509}" type="datetime1">
              <a:rPr lang="cs-CZ" smtClean="0"/>
              <a:t>20.1.2014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38064BE-E980-4640-BBF7-7D01C7E29A2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aha4.cz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1268760"/>
            <a:ext cx="6629400" cy="2011290"/>
          </a:xfrm>
        </p:spPr>
        <p:txBody>
          <a:bodyPr/>
          <a:lstStyle/>
          <a:p>
            <a:r>
              <a:rPr lang="cs-CZ" b="1" dirty="0"/>
              <a:t>Financování předškolní péče – </a:t>
            </a:r>
            <a:r>
              <a:rPr lang="cs-CZ" b="1" dirty="0" smtClean="0"/>
              <a:t>vize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63115" y="3573016"/>
            <a:ext cx="6400800" cy="1600200"/>
          </a:xfrm>
        </p:spPr>
        <p:txBody>
          <a:bodyPr>
            <a:normAutofit/>
          </a:bodyPr>
          <a:lstStyle/>
          <a:p>
            <a:r>
              <a:rPr lang="cs-CZ" b="1" i="1" dirty="0"/>
              <a:t>Financování předškolní péče v městské části Praha 4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 descr="trojlogo obec - bíl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581070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4293096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Kulatý stůl</a:t>
            </a:r>
          </a:p>
          <a:p>
            <a:r>
              <a:rPr lang="cs-CZ" dirty="0"/>
              <a:t> </a:t>
            </a:r>
          </a:p>
          <a:p>
            <a:r>
              <a:rPr lang="cs-CZ" u="sng" dirty="0"/>
              <a:t>Místo konání:</a:t>
            </a:r>
            <a:r>
              <a:rPr lang="cs-CZ" dirty="0"/>
              <a:t>	</a:t>
            </a:r>
            <a:endParaRPr lang="cs-CZ" dirty="0" smtClean="0"/>
          </a:p>
          <a:p>
            <a:r>
              <a:rPr lang="cs-CZ" dirty="0" smtClean="0"/>
              <a:t>Radnice </a:t>
            </a:r>
            <a:r>
              <a:rPr lang="cs-CZ"/>
              <a:t>Praha </a:t>
            </a:r>
            <a:r>
              <a:rPr lang="cs-CZ" smtClean="0"/>
              <a:t>4 - Nusle </a:t>
            </a:r>
            <a:r>
              <a:rPr lang="cs-CZ" dirty="0"/>
              <a:t>(zasedací </a:t>
            </a:r>
            <a:r>
              <a:rPr lang="cs-CZ" dirty="0" smtClean="0"/>
              <a:t>sál)</a:t>
            </a:r>
            <a:endParaRPr lang="cs-CZ" dirty="0"/>
          </a:p>
          <a:p>
            <a:r>
              <a:rPr lang="cs-CZ" u="sng" dirty="0"/>
              <a:t>Dne:</a:t>
            </a:r>
            <a:r>
              <a:rPr lang="cs-CZ" dirty="0"/>
              <a:t> 		</a:t>
            </a:r>
            <a:endParaRPr lang="cs-CZ" dirty="0" smtClean="0"/>
          </a:p>
          <a:p>
            <a:r>
              <a:rPr lang="cs-CZ" dirty="0" smtClean="0"/>
              <a:t>20.1.2014 od </a:t>
            </a:r>
            <a:r>
              <a:rPr lang="cs-CZ" dirty="0"/>
              <a:t>14,00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24128" y="4149080"/>
            <a:ext cx="3168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err="1"/>
              <a:t>Mgr.Bc</a:t>
            </a:r>
            <a:r>
              <a:rPr lang="cs-CZ" i="1" dirty="0"/>
              <a:t>. Jana Ságlová</a:t>
            </a:r>
            <a:endParaRPr lang="cs-CZ" dirty="0"/>
          </a:p>
          <a:p>
            <a:r>
              <a:rPr lang="cs-CZ" dirty="0"/>
              <a:t>Úřad městské části Praha 4</a:t>
            </a:r>
          </a:p>
          <a:p>
            <a:r>
              <a:rPr lang="cs-CZ" dirty="0"/>
              <a:t>Odbor školství a </a:t>
            </a:r>
            <a:r>
              <a:rPr lang="cs-CZ" dirty="0" smtClean="0"/>
              <a:t>kultury</a:t>
            </a:r>
          </a:p>
          <a:p>
            <a:r>
              <a:rPr lang="cs-CZ" i="1" dirty="0"/>
              <a:t>jana.saglova@praha4.cz</a:t>
            </a:r>
          </a:p>
          <a:p>
            <a:endParaRPr lang="cs-CZ" dirty="0"/>
          </a:p>
          <a:p>
            <a:r>
              <a:rPr lang="cs-CZ" u="sng" dirty="0" smtClean="0">
                <a:hlinkClick r:id="rId4"/>
              </a:rPr>
              <a:t>www.praha4.cz</a:t>
            </a:r>
            <a:endParaRPr lang="cs-CZ" u="sng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1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548640"/>
          </a:xfrm>
        </p:spPr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912548"/>
          </a:xfrm>
        </p:spPr>
        <p:txBody>
          <a:bodyPr/>
          <a:lstStyle/>
          <a:p>
            <a:pPr lvl="0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a.) Normativně stanovené náklady</a:t>
            </a:r>
          </a:p>
          <a:p>
            <a:pPr lvl="0"/>
            <a:r>
              <a:rPr lang="cs-CZ" b="0" dirty="0" smtClean="0"/>
              <a:t>Normativem </a:t>
            </a:r>
            <a:r>
              <a:rPr lang="cs-CZ" b="0" dirty="0"/>
              <a:t>rozumíme objem finančních prostředků na jednotu výkonu. V tomto případě se rozumí jednotkou výkonu 1 žák na ZŠ (1 dítě v MŠ).</a:t>
            </a:r>
          </a:p>
          <a:p>
            <a:r>
              <a:rPr lang="cs-CZ" b="0" i="1" u="sng" dirty="0"/>
              <a:t>Položky rozpočtu stanovené normativně: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0" dirty="0" smtClean="0"/>
              <a:t>materiál</a:t>
            </a:r>
            <a:r>
              <a:rPr lang="cs-CZ" b="0" dirty="0"/>
              <a:t>, opravy, cestovné, </a:t>
            </a:r>
            <a:r>
              <a:rPr lang="cs-CZ" b="0" dirty="0" err="1"/>
              <a:t>repre</a:t>
            </a:r>
            <a:r>
              <a:rPr lang="cs-CZ" b="0" dirty="0"/>
              <a:t>, služby (kromě nájemného), jiné náklady</a:t>
            </a:r>
          </a:p>
          <a:p>
            <a:pPr lvl="0"/>
            <a:r>
              <a:rPr lang="cs-CZ" u="sng" dirty="0" smtClean="0">
                <a:solidFill>
                  <a:schemeClr val="accent3">
                    <a:lumMod val="50000"/>
                  </a:schemeClr>
                </a:solidFill>
              </a:rPr>
              <a:t>b.) Individuálně stanovené doklady</a:t>
            </a:r>
          </a:p>
          <a:p>
            <a:pPr lvl="0"/>
            <a:r>
              <a:rPr lang="cs-CZ" b="0" dirty="0" smtClean="0"/>
              <a:t>Prostředky </a:t>
            </a:r>
            <a:r>
              <a:rPr lang="cs-CZ" b="0" dirty="0"/>
              <a:t>stanovené individuálně v jednotlivých položkách rozpočtu pro jednotlivou školu s ohledem na skutečnou potřebu finančních prostředků.</a:t>
            </a:r>
          </a:p>
          <a:p>
            <a:r>
              <a:rPr lang="cs-CZ" b="0" i="1" u="sng" dirty="0"/>
              <a:t>Položky rozpočtu stanovené individuálně:</a:t>
            </a:r>
            <a:endParaRPr lang="cs-CZ" b="0" i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b="0" dirty="0" smtClean="0"/>
              <a:t>potraviny</a:t>
            </a:r>
            <a:r>
              <a:rPr lang="cs-CZ" b="0" dirty="0"/>
              <a:t>, energie, nájemné, odpisy</a:t>
            </a:r>
          </a:p>
          <a:p>
            <a:pPr lvl="0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579849"/>
          </a:xfrm>
        </p:spPr>
        <p:txBody>
          <a:bodyPr>
            <a:normAutofit lnSpcReduction="10000"/>
          </a:bodyPr>
          <a:lstStyle/>
          <a:p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1a)	</a:t>
            </a:r>
            <a:r>
              <a:rPr lang="cs-CZ" sz="1700" dirty="0" smtClean="0">
                <a:solidFill>
                  <a:schemeClr val="accent3">
                    <a:lumMod val="50000"/>
                  </a:schemeClr>
                </a:solidFill>
              </a:rPr>
              <a:t>501 </a:t>
            </a:r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materiál</a:t>
            </a:r>
          </a:p>
          <a:p>
            <a:r>
              <a:rPr lang="cs-CZ" b="0" dirty="0"/>
              <a:t>Základní školy: náklad na žáka x počet žáků.</a:t>
            </a:r>
          </a:p>
          <a:p>
            <a:r>
              <a:rPr lang="cs-CZ" b="0" dirty="0"/>
              <a:t>Mateřské školy: náklad na žáka x počet žáků.</a:t>
            </a:r>
          </a:p>
          <a:p>
            <a:r>
              <a:rPr lang="cs-CZ" dirty="0"/>
              <a:t> </a:t>
            </a:r>
          </a:p>
          <a:p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1b)	</a:t>
            </a:r>
            <a:r>
              <a:rPr lang="cs-CZ" sz="1700" dirty="0" smtClean="0">
                <a:solidFill>
                  <a:schemeClr val="accent3">
                    <a:lumMod val="50000"/>
                  </a:schemeClr>
                </a:solidFill>
              </a:rPr>
              <a:t>501  </a:t>
            </a:r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potraviny </a:t>
            </a:r>
          </a:p>
          <a:p>
            <a:r>
              <a:rPr lang="cs-CZ" b="0" dirty="0"/>
              <a:t>Náklady na potraviny stanoveny dle počtu strávníků a nákladů na potraviny dle finančních limitů na nákup potravin (</a:t>
            </a:r>
            <a:r>
              <a:rPr lang="cs-CZ" b="0" dirty="0" err="1"/>
              <a:t>vyhl</a:t>
            </a:r>
            <a:r>
              <a:rPr lang="cs-CZ" b="0" dirty="0"/>
              <a:t>. 107/2005 Sb., o školním stravování) = cena oběda – hradí v plné výši rodiče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sz="1700" dirty="0" smtClean="0">
                <a:solidFill>
                  <a:schemeClr val="accent3">
                    <a:lumMod val="50000"/>
                  </a:schemeClr>
                </a:solidFill>
              </a:rPr>
              <a:t>2) 	502 </a:t>
            </a:r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energie</a:t>
            </a:r>
          </a:p>
          <a:p>
            <a:r>
              <a:rPr lang="cs-CZ" b="0" dirty="0"/>
              <a:t>Náklady na energie jsou stanoveny z podkladů za uplynulé období.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6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1800" dirty="0" smtClean="0">
                <a:solidFill>
                  <a:schemeClr val="accent3">
                    <a:lumMod val="50000"/>
                  </a:schemeClr>
                </a:solidFill>
              </a:rPr>
              <a:t>3) 	511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opravy a udržování</a:t>
            </a:r>
          </a:p>
          <a:p>
            <a:r>
              <a:rPr lang="cs-CZ" i="1" dirty="0"/>
              <a:t>Základní (a střední) školy</a:t>
            </a:r>
            <a:r>
              <a:rPr lang="cs-CZ" dirty="0"/>
              <a:t>:</a:t>
            </a:r>
            <a:r>
              <a:rPr lang="cs-CZ" b="0" dirty="0"/>
              <a:t> </a:t>
            </a:r>
          </a:p>
          <a:p>
            <a:r>
              <a:rPr lang="cs-CZ" b="0" dirty="0"/>
              <a:t>120 tis. Kč/škola-objekt/rok + 30,- Kč x počet m2 užitkové plochy</a:t>
            </a:r>
          </a:p>
          <a:p>
            <a:r>
              <a:rPr lang="cs-CZ" i="1" dirty="0"/>
              <a:t>Mateřské školy</a:t>
            </a:r>
            <a:r>
              <a:rPr lang="cs-CZ" dirty="0"/>
              <a:t>: </a:t>
            </a:r>
          </a:p>
          <a:p>
            <a:r>
              <a:rPr lang="cs-CZ" b="0" dirty="0"/>
              <a:t>100 tis. Kč škola-objekt/rok + 30 tis. Kč na opravy movitých věcí na zahradě </a:t>
            </a:r>
          </a:p>
          <a:p>
            <a:r>
              <a:rPr lang="cs-CZ" b="0" dirty="0"/>
              <a:t>/škola-objekt/ rok + 30,- Kč x počet m2 užitkové plochy </a:t>
            </a:r>
            <a:r>
              <a:rPr lang="cs-CZ" b="0" dirty="0" smtClean="0"/>
              <a:t>budovy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i="1" dirty="0"/>
              <a:t>Pod podmínkou že:</a:t>
            </a:r>
          </a:p>
          <a:p>
            <a:r>
              <a:rPr lang="cs-CZ" b="0" dirty="0"/>
              <a:t>Stav u FRIM základní školy k 31. 10. 2013 nepřesáhne částku 450 000,- Kč</a:t>
            </a:r>
          </a:p>
          <a:p>
            <a:r>
              <a:rPr lang="cs-CZ" b="0" dirty="0"/>
              <a:t>Stav u FRIM mateřské školy k 31. 10. 2013 nepřesáhne částku 200 000,- Kč</a:t>
            </a:r>
          </a:p>
          <a:p>
            <a:r>
              <a:rPr lang="cs-CZ" b="0" dirty="0"/>
              <a:t>V případě že stav FRIM přesáhnou výše uvedenou hranici, bude příspěvek na opravy a udržování navržen pro základní školy pouze ve výši 100 tis. Kč, pro mateřské školy pouze ve výši 50 tis. Kč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3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57984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1800" dirty="0" smtClean="0">
                <a:solidFill>
                  <a:schemeClr val="accent3">
                    <a:lumMod val="50000"/>
                  </a:schemeClr>
                </a:solidFill>
              </a:rPr>
              <a:t>4) 	512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cestovné </a:t>
            </a:r>
          </a:p>
          <a:p>
            <a:r>
              <a:rPr lang="cs-CZ" b="0" dirty="0"/>
              <a:t>základní školy 	10 tis. Kč /škola/rok </a:t>
            </a:r>
          </a:p>
          <a:p>
            <a:r>
              <a:rPr lang="cs-CZ" b="0" dirty="0"/>
              <a:t>mateřské školy 	7 tis. Kč /škola/r</a:t>
            </a:r>
            <a:r>
              <a:rPr lang="cs-CZ" dirty="0"/>
              <a:t>ok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sz="1800" dirty="0" smtClean="0">
                <a:solidFill>
                  <a:schemeClr val="accent3">
                    <a:lumMod val="50000"/>
                  </a:schemeClr>
                </a:solidFill>
              </a:rPr>
              <a:t>5) 	513 </a:t>
            </a:r>
            <a:r>
              <a:rPr lang="cs-CZ" sz="1800" dirty="0" err="1">
                <a:solidFill>
                  <a:schemeClr val="accent3">
                    <a:lumMod val="50000"/>
                  </a:schemeClr>
                </a:solidFill>
              </a:rPr>
              <a:t>repre</a:t>
            </a:r>
            <a:endParaRPr lang="cs-CZ" sz="1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b="0" dirty="0"/>
              <a:t>základní školy 		10 tis. Kč /škola/rok</a:t>
            </a:r>
          </a:p>
          <a:p>
            <a:r>
              <a:rPr lang="cs-CZ" b="0" dirty="0"/>
              <a:t>mateřské školy 		7 tis. Kč /škola/rok 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sz="1800" dirty="0" smtClean="0">
                <a:solidFill>
                  <a:schemeClr val="accent3">
                    <a:lumMod val="50000"/>
                  </a:schemeClr>
                </a:solidFill>
              </a:rPr>
              <a:t>6) 	518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služby </a:t>
            </a:r>
          </a:p>
          <a:p>
            <a:r>
              <a:rPr lang="cs-CZ" dirty="0"/>
              <a:t>Poštovné </a:t>
            </a:r>
          </a:p>
          <a:p>
            <a:r>
              <a:rPr lang="cs-CZ" b="0" dirty="0"/>
              <a:t>základní školy		5 tis. Kč/škola/rok + 10 Kč x počet žáků </a:t>
            </a:r>
          </a:p>
          <a:p>
            <a:r>
              <a:rPr lang="cs-CZ" b="0" dirty="0"/>
              <a:t>mateřské školy 		5 tis. Kč/škola/rok + 10 Kč x počet žáků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48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6) 	518 služby </a:t>
            </a:r>
          </a:p>
          <a:p>
            <a:r>
              <a:rPr lang="cs-CZ" dirty="0"/>
              <a:t>Konzultace, revize </a:t>
            </a:r>
          </a:p>
          <a:p>
            <a:r>
              <a:rPr lang="cs-CZ" b="0" dirty="0"/>
              <a:t>základní školy		50. tis. Kč/škola/rok </a:t>
            </a:r>
          </a:p>
          <a:p>
            <a:r>
              <a:rPr lang="cs-CZ" b="0" dirty="0"/>
              <a:t>mateřské školy	</a:t>
            </a:r>
            <a:r>
              <a:rPr lang="cs-CZ" b="0" dirty="0" smtClean="0"/>
              <a:t>	30 </a:t>
            </a:r>
            <a:r>
              <a:rPr lang="cs-CZ" b="0" dirty="0"/>
              <a:t>tis. Kč/škola/rok</a:t>
            </a:r>
          </a:p>
          <a:p>
            <a:r>
              <a:rPr lang="cs-CZ" b="0" i="1" dirty="0"/>
              <a:t>pozn. Jedná se o revize movitých věcí, ostatní revize týkající se budovy bude zajišťovat městská část Praha 4 jakožto vlastník nemovitosti.</a:t>
            </a:r>
            <a:endParaRPr lang="cs-CZ" b="0" dirty="0"/>
          </a:p>
          <a:p>
            <a:r>
              <a:rPr lang="cs-CZ" i="1" dirty="0"/>
              <a:t> </a:t>
            </a:r>
            <a:endParaRPr lang="cs-CZ" dirty="0"/>
          </a:p>
          <a:p>
            <a:r>
              <a:rPr lang="cs-CZ" dirty="0"/>
              <a:t>Školení </a:t>
            </a:r>
          </a:p>
          <a:p>
            <a:r>
              <a:rPr lang="cs-CZ" b="0" dirty="0"/>
              <a:t>základní školy 		900,- Kč x přepočtený počet zaměstnanců </a:t>
            </a:r>
          </a:p>
          <a:p>
            <a:r>
              <a:rPr lang="cs-CZ" b="0" dirty="0"/>
              <a:t>mateřské školy 		900,- Kč x přepočtený počet zaměstnanců </a:t>
            </a:r>
          </a:p>
          <a:p>
            <a:r>
              <a:rPr lang="cs-CZ" b="0" dirty="0"/>
              <a:t>Částka obsahuje zároveň i finanční prostředky sloužící k pokrytí poplatku za zdravotní prohlídky zaměstnanců.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35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/>
          <a:lstStyle/>
          <a:p>
            <a:pPr lvl="0"/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6) 	518 služby </a:t>
            </a:r>
          </a:p>
          <a:p>
            <a:r>
              <a:rPr lang="cs-CZ" dirty="0"/>
              <a:t>Nákup NM (nehmotný majetek), program. vybavení </a:t>
            </a:r>
          </a:p>
          <a:p>
            <a:r>
              <a:rPr lang="cs-CZ" b="0" dirty="0"/>
              <a:t>základní školy 		20 tis. Kč/škola/rok</a:t>
            </a:r>
          </a:p>
          <a:p>
            <a:r>
              <a:rPr lang="cs-CZ" b="0" dirty="0"/>
              <a:t>mateřské školy		10 tis. Kč/škola/r</a:t>
            </a:r>
            <a:r>
              <a:rPr lang="cs-CZ" dirty="0"/>
              <a:t>ok</a:t>
            </a:r>
          </a:p>
          <a:p>
            <a:r>
              <a:rPr lang="cs-CZ" dirty="0"/>
              <a:t>Telefony </a:t>
            </a:r>
          </a:p>
          <a:p>
            <a:r>
              <a:rPr lang="cs-CZ" b="0" dirty="0"/>
              <a:t>základní školy 		50 tis. Kč/škola/rok + 30 Kč x počet žáků </a:t>
            </a:r>
          </a:p>
          <a:p>
            <a:r>
              <a:rPr lang="cs-CZ" b="0" dirty="0"/>
              <a:t>mateřské školy 		22 tis. Kč/škola/rok + 30 Kč x počet dět</a:t>
            </a:r>
            <a:r>
              <a:rPr lang="cs-CZ" dirty="0"/>
              <a:t>í </a:t>
            </a:r>
          </a:p>
          <a:p>
            <a:r>
              <a:rPr lang="cs-CZ" dirty="0"/>
              <a:t>Internet </a:t>
            </a:r>
          </a:p>
          <a:p>
            <a:r>
              <a:rPr lang="cs-CZ" b="0" dirty="0"/>
              <a:t>základní školy		</a:t>
            </a:r>
            <a:r>
              <a:rPr lang="cs-CZ" b="0" dirty="0" smtClean="0"/>
              <a:t>25 </a:t>
            </a:r>
            <a:r>
              <a:rPr lang="cs-CZ" b="0" dirty="0"/>
              <a:t>tis. Kč/škola/rok</a:t>
            </a:r>
          </a:p>
          <a:p>
            <a:r>
              <a:rPr lang="cs-CZ" b="0" dirty="0"/>
              <a:t>mateřské školy 		10 tis. Kč/škola/rok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26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125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sz="2300" dirty="0">
                <a:solidFill>
                  <a:schemeClr val="accent3">
                    <a:lumMod val="50000"/>
                  </a:schemeClr>
                </a:solidFill>
              </a:rPr>
              <a:t>6) 	518 služby </a:t>
            </a:r>
          </a:p>
          <a:p>
            <a:pPr>
              <a:spcBef>
                <a:spcPts val="1200"/>
              </a:spcBef>
            </a:pPr>
            <a:r>
              <a:rPr lang="cs-CZ" sz="1900" dirty="0"/>
              <a:t>Úklid, odpad, praní </a:t>
            </a:r>
          </a:p>
          <a:p>
            <a:r>
              <a:rPr lang="cs-CZ" sz="1900" u="sng" dirty="0"/>
              <a:t>úklid</a:t>
            </a:r>
            <a:endParaRPr lang="cs-CZ" sz="1900" dirty="0"/>
          </a:p>
          <a:p>
            <a:r>
              <a:rPr lang="cs-CZ" sz="1900" b="0" dirty="0"/>
              <a:t>základní školy		80 tis. Kč/objekt/rok</a:t>
            </a:r>
          </a:p>
          <a:p>
            <a:r>
              <a:rPr lang="cs-CZ" sz="1900" b="0" dirty="0"/>
              <a:t>mateřské školy 		30 tis. Kč/objekt/rok </a:t>
            </a:r>
          </a:p>
          <a:p>
            <a:r>
              <a:rPr lang="cs-CZ" sz="1900" b="0" i="1" dirty="0"/>
              <a:t>Pozn. Jedná se o mimořádný úklid (cca 2x ročně) běžný úklid je hrazen ze mzdových prostředků školy (uklízečky). </a:t>
            </a:r>
            <a:endParaRPr lang="cs-CZ" sz="1900" b="0" dirty="0"/>
          </a:p>
          <a:p>
            <a:r>
              <a:rPr lang="cs-CZ" sz="1900" u="sng" dirty="0"/>
              <a:t>odpad</a:t>
            </a:r>
            <a:endParaRPr lang="cs-CZ" sz="1900" dirty="0"/>
          </a:p>
          <a:p>
            <a:r>
              <a:rPr lang="cs-CZ" sz="1900" b="0" dirty="0"/>
              <a:t>základní školy		125 Kč x počet dětí</a:t>
            </a:r>
          </a:p>
          <a:p>
            <a:r>
              <a:rPr lang="cs-CZ" sz="1900" b="0" dirty="0"/>
              <a:t>mateřské školy		125 Kč x počet dětí</a:t>
            </a:r>
          </a:p>
          <a:p>
            <a:pPr>
              <a:spcBef>
                <a:spcPts val="600"/>
              </a:spcBef>
            </a:pPr>
            <a:r>
              <a:rPr lang="cs-CZ" sz="1900" u="sng" dirty="0"/>
              <a:t>praní</a:t>
            </a:r>
            <a:endParaRPr lang="cs-CZ" sz="1900" dirty="0"/>
          </a:p>
          <a:p>
            <a:r>
              <a:rPr lang="cs-CZ" sz="1900" b="0" dirty="0"/>
              <a:t>základní školy 		20 tis. Kč/škola/rok</a:t>
            </a:r>
          </a:p>
          <a:p>
            <a:r>
              <a:rPr lang="cs-CZ" sz="1900" b="0" dirty="0"/>
              <a:t>mateřské školy		30 tis. Kč/škola/rok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8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7520940" cy="369652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6) 	518 služby </a:t>
            </a:r>
          </a:p>
          <a:p>
            <a:r>
              <a:rPr lang="cs-CZ" dirty="0"/>
              <a:t>Vedení účetnictví </a:t>
            </a:r>
            <a:r>
              <a:rPr lang="cs-CZ" i="1" dirty="0"/>
              <a:t> </a:t>
            </a:r>
            <a:endParaRPr lang="cs-CZ" dirty="0"/>
          </a:p>
          <a:p>
            <a:r>
              <a:rPr lang="cs-CZ" b="0" dirty="0"/>
              <a:t>základní školy		dle skutečnosti předchozího roku (2011)</a:t>
            </a:r>
          </a:p>
          <a:p>
            <a:r>
              <a:rPr lang="cs-CZ" b="0" dirty="0"/>
              <a:t>mateřské školy		dle skutečnosti předchozího roku (2011)</a:t>
            </a:r>
          </a:p>
          <a:p>
            <a:pPr>
              <a:spcBef>
                <a:spcPts val="1200"/>
              </a:spcBef>
            </a:pPr>
            <a:r>
              <a:rPr lang="cs-CZ" dirty="0"/>
              <a:t>Údržba softwaru </a:t>
            </a:r>
          </a:p>
          <a:p>
            <a:r>
              <a:rPr lang="cs-CZ" b="0" dirty="0"/>
              <a:t>základní školy		dle skutečnosti v roce 2011</a:t>
            </a:r>
          </a:p>
          <a:p>
            <a:r>
              <a:rPr lang="cs-CZ" b="0" dirty="0"/>
              <a:t>mateřské školy 		dle skutečnosti v roce 2011</a:t>
            </a:r>
          </a:p>
          <a:p>
            <a:pPr>
              <a:spcBef>
                <a:spcPts val="1200"/>
              </a:spcBef>
            </a:pPr>
            <a:r>
              <a:rPr lang="cs-CZ" dirty="0"/>
              <a:t>Propagace, tisk </a:t>
            </a:r>
          </a:p>
          <a:p>
            <a:r>
              <a:rPr lang="cs-CZ" b="0" dirty="0"/>
              <a:t>základní školy		50 tis. Kč/škola/rok </a:t>
            </a:r>
          </a:p>
          <a:p>
            <a:r>
              <a:rPr lang="cs-CZ" b="0" dirty="0"/>
              <a:t>mateřské školy		30 tis. Kč/škola/rok</a:t>
            </a:r>
          </a:p>
          <a:p>
            <a:pPr>
              <a:spcBef>
                <a:spcPts val="1200"/>
              </a:spcBef>
            </a:pPr>
            <a:r>
              <a:rPr lang="cs-CZ" u="sng" dirty="0"/>
              <a:t>Nájemné </a:t>
            </a:r>
            <a:endParaRPr lang="cs-CZ" dirty="0"/>
          </a:p>
          <a:p>
            <a:r>
              <a:rPr lang="cs-CZ" b="0" dirty="0"/>
              <a:t>nájemné za budovu a pozemek – stanoveno dle platné nájemní smlouvy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2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7520940" cy="3579849"/>
          </a:xfrm>
        </p:spPr>
        <p:txBody>
          <a:bodyPr/>
          <a:lstStyle/>
          <a:p>
            <a:pPr lvl="0"/>
            <a:r>
              <a:rPr lang="cs-CZ" sz="1700" dirty="0" smtClean="0">
                <a:solidFill>
                  <a:schemeClr val="accent3">
                    <a:lumMod val="50000"/>
                  </a:schemeClr>
                </a:solidFill>
              </a:rPr>
              <a:t>7) 541 </a:t>
            </a:r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– 9 Jiné náklady </a:t>
            </a:r>
            <a:r>
              <a:rPr lang="cs-CZ" dirty="0"/>
              <a:t>(bankovní poplatky, pojištění, atd.)</a:t>
            </a:r>
          </a:p>
          <a:p>
            <a:r>
              <a:rPr lang="cs-CZ" b="0" dirty="0"/>
              <a:t>základní školy			90 tis. Kč/škola/rok </a:t>
            </a:r>
          </a:p>
          <a:p>
            <a:r>
              <a:rPr lang="cs-CZ" b="0" dirty="0"/>
              <a:t>mateřské školy			20 tis. Kč/škola/rok</a:t>
            </a:r>
          </a:p>
          <a:p>
            <a:r>
              <a:rPr lang="cs-CZ" i="1" dirty="0"/>
              <a:t> </a:t>
            </a:r>
            <a:endParaRPr lang="cs-CZ" dirty="0"/>
          </a:p>
          <a:p>
            <a:pPr lvl="0"/>
            <a:r>
              <a:rPr lang="cs-CZ" sz="1700" dirty="0" smtClean="0">
                <a:solidFill>
                  <a:schemeClr val="accent3">
                    <a:lumMod val="50000"/>
                  </a:schemeClr>
                </a:solidFill>
              </a:rPr>
              <a:t>8) 551 </a:t>
            </a:r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– </a:t>
            </a:r>
            <a:r>
              <a:rPr lang="cs-CZ" sz="1700" dirty="0" smtClean="0">
                <a:solidFill>
                  <a:schemeClr val="accent3">
                    <a:lumMod val="50000"/>
                  </a:schemeClr>
                </a:solidFill>
              </a:rPr>
              <a:t>Odpisy</a:t>
            </a:r>
            <a:endParaRPr lang="cs-CZ" sz="17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cs-CZ" b="0" dirty="0"/>
              <a:t>základní školy: krytí dle odpisového plánu</a:t>
            </a:r>
            <a:r>
              <a:rPr lang="cs-CZ" dirty="0"/>
              <a:t>.</a:t>
            </a:r>
          </a:p>
          <a:p>
            <a:r>
              <a:rPr lang="cs-CZ" b="0" dirty="0"/>
              <a:t>mateřské školy: krytí dle odpisového plánu.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84556"/>
          </a:xfrm>
        </p:spPr>
        <p:txBody>
          <a:bodyPr>
            <a:normAutofit fontScale="92500"/>
          </a:bodyPr>
          <a:lstStyle/>
          <a:p>
            <a:pPr lvl="0"/>
            <a:r>
              <a:rPr lang="cs-CZ" sz="2200" dirty="0" smtClean="0">
                <a:solidFill>
                  <a:srgbClr val="7030A0"/>
                </a:solidFill>
              </a:rPr>
              <a:t>3) </a:t>
            </a:r>
            <a:r>
              <a:rPr lang="cs-CZ" sz="2200" dirty="0">
                <a:solidFill>
                  <a:srgbClr val="7030A0"/>
                </a:solidFill>
              </a:rPr>
              <a:t>Úplata za předškolní vzdělávání</a:t>
            </a:r>
          </a:p>
          <a:p>
            <a:r>
              <a:rPr lang="cs-CZ" sz="1700" i="1" u="sng" dirty="0"/>
              <a:t>Legislativa:</a:t>
            </a:r>
            <a:endParaRPr lang="cs-CZ" sz="1700" u="sng" dirty="0"/>
          </a:p>
          <a:p>
            <a:r>
              <a:rPr lang="cs-CZ" dirty="0"/>
              <a:t>ZÁKON č. 561/2004 Sb. o předškolním, základním, středním, vyšším odborném a jiném vzdělávání (školský zákon)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§ 123 	Úplata za vzdělávání a školské služby</a:t>
            </a:r>
          </a:p>
          <a:p>
            <a:r>
              <a:rPr lang="cs-CZ" b="0" dirty="0"/>
              <a:t>(2)</a:t>
            </a:r>
            <a:r>
              <a:rPr lang="cs-CZ" dirty="0"/>
              <a:t> </a:t>
            </a:r>
            <a:r>
              <a:rPr lang="cs-CZ" b="0" dirty="0"/>
              <a:t>Vzdělávání, které neposkytuje stupeň vzdělání, lze poskytovat za úplatu, která je příjmem právnické osoby vykonávající činnost dané školy nebo školského zařízení. </a:t>
            </a:r>
            <a:r>
              <a:rPr lang="cs-CZ" dirty="0"/>
              <a:t>Vzdělávání v posledním ročníku mateřské školy </a:t>
            </a:r>
            <a:r>
              <a:rPr lang="cs-CZ" b="0" dirty="0"/>
              <a:t>zřizované státem, krajem, obcí nebo svazkem obcí </a:t>
            </a:r>
            <a:r>
              <a:rPr lang="cs-CZ" dirty="0"/>
              <a:t>se poskytuje dítěti bezúplatně po dobu nejvýše 12 měsíců</a:t>
            </a:r>
            <a:r>
              <a:rPr lang="cs-CZ" b="0" dirty="0"/>
              <a:t>. Omezení </a:t>
            </a:r>
            <a:r>
              <a:rPr lang="cs-CZ" b="0" dirty="0" err="1"/>
              <a:t>bezúplatnosti</a:t>
            </a:r>
            <a:r>
              <a:rPr lang="cs-CZ" b="0" dirty="0"/>
              <a:t> předškolního vzdělávání na 12 měsíců neplatí pro děti se zdravotním postižením. Vzdělávání v přípravné třídě základní školy a v přípravném stupni základní školy speciální se v případě škol zřizovaných státem, krajem, obcí nebo svazkem obcí poskytuje bezúplatně.</a:t>
            </a:r>
          </a:p>
          <a:p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66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cs-CZ" b="1" dirty="0"/>
              <a:t>A)		</a:t>
            </a:r>
            <a:r>
              <a:rPr lang="cs-CZ" b="1" u="sng" dirty="0"/>
              <a:t>Městská část Praha 4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7291" y="908720"/>
            <a:ext cx="7920880" cy="4032448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nejlidnatější</a:t>
            </a:r>
            <a:r>
              <a:rPr lang="cs-CZ" dirty="0" smtClean="0"/>
              <a:t> </a:t>
            </a:r>
            <a:r>
              <a:rPr lang="cs-CZ" dirty="0"/>
              <a:t>městská část hlavního města </a:t>
            </a:r>
            <a:r>
              <a:rPr lang="cs-CZ" dirty="0" smtClean="0"/>
              <a:t>Prahy</a:t>
            </a:r>
            <a:r>
              <a:rPr lang="cs-CZ" b="0" dirty="0"/>
              <a:t> 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b="0" dirty="0"/>
              <a:t>rozloha městské části Praha </a:t>
            </a:r>
            <a:r>
              <a:rPr lang="cs-CZ" b="0" dirty="0" smtClean="0"/>
              <a:t>4: </a:t>
            </a:r>
            <a:r>
              <a:rPr lang="cs-CZ" b="0" dirty="0"/>
              <a:t>		</a:t>
            </a:r>
            <a:r>
              <a:rPr lang="cs-CZ" b="0" dirty="0">
                <a:solidFill>
                  <a:schemeClr val="accent2">
                    <a:lumMod val="75000"/>
                  </a:schemeClr>
                </a:solidFill>
              </a:rPr>
              <a:t>25 km</a:t>
            </a:r>
            <a:r>
              <a:rPr lang="cs-CZ" b="0" baseline="30000" dirty="0">
                <a:solidFill>
                  <a:schemeClr val="accent2">
                    <a:lumMod val="75000"/>
                  </a:schemeClr>
                </a:solidFill>
              </a:rPr>
              <a:t>2 </a:t>
            </a:r>
            <a:endParaRPr lang="cs-CZ" b="0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b="0" dirty="0"/>
              <a:t>počet obyvatel s trvalým </a:t>
            </a:r>
            <a:r>
              <a:rPr lang="cs-CZ" b="0" dirty="0" smtClean="0"/>
              <a:t>pobytem: </a:t>
            </a:r>
            <a:r>
              <a:rPr lang="cs-CZ" b="0" dirty="0"/>
              <a:t>	</a:t>
            </a:r>
            <a:r>
              <a:rPr lang="cs-CZ" b="0" dirty="0" smtClean="0"/>
              <a:t>	</a:t>
            </a:r>
            <a:r>
              <a:rPr lang="cs-CZ" b="0" dirty="0" smtClean="0">
                <a:solidFill>
                  <a:schemeClr val="accent2">
                    <a:lumMod val="75000"/>
                  </a:schemeClr>
                </a:solidFill>
              </a:rPr>
              <a:t>128 tisíc</a:t>
            </a:r>
            <a:endParaRPr lang="cs-CZ" b="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0" dirty="0"/>
              <a:t>Úřad městské části Praha </a:t>
            </a:r>
            <a:r>
              <a:rPr lang="cs-CZ" b="0" dirty="0" smtClean="0"/>
              <a:t>4</a:t>
            </a:r>
          </a:p>
          <a:p>
            <a:pPr marL="0" indent="0" algn="ctr"/>
            <a:r>
              <a:rPr lang="cs-CZ" b="0" dirty="0" smtClean="0"/>
              <a:t>Sídlo</a:t>
            </a:r>
            <a:r>
              <a:rPr lang="cs-CZ" b="0" dirty="0"/>
              <a:t>: </a:t>
            </a:r>
            <a:r>
              <a:rPr lang="cs-CZ" dirty="0"/>
              <a:t>	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Antala Staška 2059/80b</a:t>
            </a:r>
          </a:p>
          <a:p>
            <a:pPr marL="0" indent="0" algn="ctr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	Praha 4</a:t>
            </a:r>
            <a:endParaRPr lang="cs-CZ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Samosprávné orgány:</a:t>
            </a: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0" dirty="0"/>
              <a:t>Zastupitelstvo městské části Praha </a:t>
            </a:r>
            <a:r>
              <a:rPr lang="cs-CZ" b="0" dirty="0" smtClean="0"/>
              <a:t>4 	(45 členů)</a:t>
            </a:r>
            <a:endParaRPr lang="cs-CZ" b="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0" dirty="0"/>
              <a:t>Rada městské části Praha </a:t>
            </a:r>
            <a:r>
              <a:rPr lang="cs-CZ" b="0" dirty="0" smtClean="0"/>
              <a:t>4</a:t>
            </a:r>
            <a:r>
              <a:rPr lang="cs-CZ" b="0" dirty="0"/>
              <a:t> </a:t>
            </a:r>
            <a:r>
              <a:rPr lang="cs-CZ" b="0" dirty="0" smtClean="0"/>
              <a:t>		(9 členů)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0" dirty="0"/>
              <a:t>Výbory Zastupitelstva MČ Praha </a:t>
            </a:r>
            <a:r>
              <a:rPr lang="cs-CZ" b="0" dirty="0" smtClean="0"/>
              <a:t>4 (kontrolní</a:t>
            </a:r>
            <a:r>
              <a:rPr lang="cs-CZ" b="0" dirty="0"/>
              <a:t>, finanční)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0" dirty="0"/>
              <a:t>Komise Rady MČ Praha </a:t>
            </a:r>
            <a:r>
              <a:rPr lang="cs-CZ" b="0" dirty="0" smtClean="0"/>
              <a:t>4 (pro </a:t>
            </a:r>
            <a:r>
              <a:rPr lang="cs-CZ" b="0" dirty="0"/>
              <a:t>výchovu a vzdělávání, aj.)</a:t>
            </a:r>
          </a:p>
          <a:p>
            <a:pPr algn="ctr"/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56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8455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>
                <a:solidFill>
                  <a:srgbClr val="7030A0"/>
                </a:solidFill>
              </a:rPr>
              <a:t>3) Úplata za předškolní vzdělávání</a:t>
            </a:r>
          </a:p>
          <a:p>
            <a:r>
              <a:rPr lang="cs-CZ" b="0" dirty="0"/>
              <a:t>(3) Školské služby lze poskytovat za úplatu, která je příjmem právnické osoby vykonávající činnost daného školského zařízení. </a:t>
            </a:r>
          </a:p>
          <a:p>
            <a:r>
              <a:rPr lang="cs-CZ" b="0" dirty="0"/>
              <a:t>(4) </a:t>
            </a:r>
            <a:r>
              <a:rPr lang="cs-CZ" dirty="0"/>
              <a:t>Výši úplaty </a:t>
            </a:r>
            <a:r>
              <a:rPr lang="cs-CZ" b="0" dirty="0"/>
              <a:t>podle odstavců 1 až 3 </a:t>
            </a:r>
            <a:r>
              <a:rPr lang="cs-CZ" dirty="0"/>
              <a:t>stanoví</a:t>
            </a:r>
            <a:r>
              <a:rPr lang="cs-CZ" b="0" dirty="0"/>
              <a:t> v případě škol a školských zařízení zřízených státem, krajem, obcí nebo svazkem obcí </a:t>
            </a:r>
            <a:r>
              <a:rPr lang="cs-CZ" dirty="0"/>
              <a:t>ředitel školy </a:t>
            </a:r>
            <a:r>
              <a:rPr lang="cs-CZ" b="0" dirty="0"/>
              <a:t>nebo školského zařízení. Výši úplaty podle odstavců 1 až 3 stanoví v případě škol a školských zařízení zřízených jinou právnickou osobou nebo fyzickou osobou právnická osoba, která vykonává činnost těchto škol a školských zařízení. O </a:t>
            </a:r>
            <a:r>
              <a:rPr lang="cs-CZ" dirty="0"/>
              <a:t>snížení nebo prominutí úplaty</a:t>
            </a:r>
            <a:r>
              <a:rPr lang="cs-CZ" b="0" dirty="0"/>
              <a:t>, zejména v případě dětí, žáků nebo studentů se sociálním znevýhodněním nebo se zdravotním postižením, </a:t>
            </a:r>
            <a:r>
              <a:rPr lang="cs-CZ" dirty="0"/>
              <a:t>rozhoduje ředitel </a:t>
            </a:r>
            <a:r>
              <a:rPr lang="cs-CZ" b="0" dirty="0"/>
              <a:t>školy nebo školského zařízení.</a:t>
            </a:r>
          </a:p>
          <a:p>
            <a:r>
              <a:rPr lang="cs-CZ" b="0" dirty="0"/>
              <a:t>(5) </a:t>
            </a:r>
            <a:r>
              <a:rPr lang="cs-CZ" dirty="0"/>
              <a:t>Ministerstvo stanoví</a:t>
            </a:r>
            <a:r>
              <a:rPr lang="cs-CZ" b="0" dirty="0"/>
              <a:t> </a:t>
            </a:r>
            <a:r>
              <a:rPr lang="cs-CZ" dirty="0"/>
              <a:t>prováděcím právním předpisem </a:t>
            </a:r>
            <a:r>
              <a:rPr lang="cs-CZ" b="0" dirty="0"/>
              <a:t>podmínky, splatnost úplaty, možnost snížení úplaty nebo osvobození od úplaty a nejvyšší možnou úplatu za vyšší odborné vzdělávání, vzdělávání, které neposkytuje stupeň vzdělání upravené tímto zákonem a jednotlivé druhy školských služeb ve školách a školských zařízeních zřizovaných státem, krajem, obcí nebo svazkem obcí.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0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488832" cy="3912548"/>
          </a:xfrm>
        </p:spPr>
        <p:txBody>
          <a:bodyPr/>
          <a:lstStyle/>
          <a:p>
            <a:pPr lvl="0"/>
            <a:r>
              <a:rPr lang="cs-CZ" dirty="0">
                <a:solidFill>
                  <a:srgbClr val="7030A0"/>
                </a:solidFill>
              </a:rPr>
              <a:t>3) Úplata za předškolní vzdělávání</a:t>
            </a:r>
          </a:p>
          <a:p>
            <a:r>
              <a:rPr lang="cs-CZ" dirty="0"/>
              <a:t>VYHLÁŠKA č. 43 ze dne 9. února 2006,</a:t>
            </a:r>
          </a:p>
          <a:p>
            <a:r>
              <a:rPr lang="cs-CZ" dirty="0"/>
              <a:t>kterou se mění vyhláška MŠMT č. 14/2005 Sb., o předškolním vzdělávání</a:t>
            </a:r>
          </a:p>
          <a:p>
            <a:r>
              <a:rPr lang="cs-CZ" dirty="0"/>
              <a:t>§ 6</a:t>
            </a:r>
          </a:p>
          <a:p>
            <a:r>
              <a:rPr lang="cs-CZ" dirty="0"/>
              <a:t>Úplata za předškolní vzdělávání v mateřské škole, kterou zřizuje stát, kraj, obec nebo svazek obcí</a:t>
            </a:r>
          </a:p>
          <a:p>
            <a:r>
              <a:rPr lang="cs-CZ" dirty="0"/>
              <a:t> </a:t>
            </a:r>
            <a:r>
              <a:rPr lang="cs-CZ" b="0" dirty="0"/>
              <a:t>(1)</a:t>
            </a:r>
            <a:r>
              <a:rPr lang="cs-CZ" dirty="0"/>
              <a:t> </a:t>
            </a:r>
            <a:r>
              <a:rPr lang="cs-CZ" b="0" dirty="0">
                <a:solidFill>
                  <a:srgbClr val="FF0000"/>
                </a:solidFill>
              </a:rPr>
              <a:t>Ředitel mateřské školy stanoví měsíční výši úplaty </a:t>
            </a:r>
            <a:r>
              <a:rPr lang="cs-CZ" b="0" dirty="0"/>
              <a:t>za předškolní vzdělávání (dále jen „úplata“) na období školního roku a </a:t>
            </a:r>
            <a:r>
              <a:rPr lang="cs-CZ" b="0" dirty="0">
                <a:solidFill>
                  <a:srgbClr val="FF0000"/>
                </a:solidFill>
              </a:rPr>
              <a:t>zveřejní ji </a:t>
            </a:r>
            <a:r>
              <a:rPr lang="cs-CZ" b="0" dirty="0"/>
              <a:t>na přístupném místě ve škole nejpozději30. června předcházejícího školního roku. V případě přijetí dítěte k předškolnímu vzdělávání v průběhu školního roku oznámí ředitel mateřské školy stanovenou výši úplaty zákonnému zástupci při přijetí dítěte.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0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1100628"/>
            <a:ext cx="7781488" cy="4416604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3) Úplata za předškolní </a:t>
            </a:r>
            <a:r>
              <a:rPr lang="cs-CZ" dirty="0" smtClean="0">
                <a:solidFill>
                  <a:srgbClr val="7030A0"/>
                </a:solidFill>
              </a:rPr>
              <a:t>vzdělávání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0" dirty="0" smtClean="0"/>
              <a:t>(</a:t>
            </a:r>
            <a:r>
              <a:rPr lang="cs-CZ" b="0" dirty="0"/>
              <a:t>2) </a:t>
            </a:r>
            <a:r>
              <a:rPr lang="cs-CZ" b="0" dirty="0">
                <a:solidFill>
                  <a:srgbClr val="FF0000"/>
                </a:solidFill>
              </a:rPr>
              <a:t>Měsíční výše úplaty nesmí přesáhnout 50 % skutečných průměrných měsíčních neinvestičních nákladů právnické osoby vykonávající činnost mateřské školy</a:t>
            </a:r>
            <a:r>
              <a:rPr lang="cs-CZ" b="0" dirty="0"/>
              <a:t>, které připadají na předškolní vzdělávání dítěte v mateřské škole, popřípadě dítěte v příslušném druhu provozu mateřské školy, v uplynulém kalendářním roce. Určují-li se náklady podle předchozí věty zvlášť podle druhů provozu mateřské školy, musí jejich vzájemný poměr odpovídat počtu dětí v jednotlivých druzích provozu a skutečné průměrné denní délce jednotlivých druhů provozu v uplynulém kalendářním roce. </a:t>
            </a:r>
            <a:r>
              <a:rPr lang="cs-CZ" b="0" dirty="0">
                <a:solidFill>
                  <a:srgbClr val="FF0000"/>
                </a:solidFill>
              </a:rPr>
              <a:t>Do nákladů podle věty první a druhé se nezapočítají platy</a:t>
            </a:r>
            <a:r>
              <a:rPr lang="cs-CZ" b="0" dirty="0"/>
              <a:t>, náhrady platů, nebo mzdy a náhrady mezd, odměny za pracovní pohotovost, odměny za práci vykonávanou na základě dohod o pracích konaných mimo pracovní poměr a odstupné, úhrada pojistného na sociální zabezpečení a příspěvku na státní politiku zaměstnanosti a úhrada pojistného na všeobecné zdravotní pojištění, příděly do fondu kulturních a sociálních potřeb a ostatní platby vyplývající z pracovněprávních vztahů, nezbytné zvýšení nákladů spojených s výukou dětí zdravotně postižených, náklady na učební pomůcky, na další vzdělávání pedagogických pracovníků a na činnosti, které přímo souvisejí s rozvojem škol a kvalitou vzdělávání, na jejichž úhradu byly použity finanční prostředky poskytnuté ze státního rozpočtu.</a:t>
            </a:r>
          </a:p>
          <a:p>
            <a:pPr lvl="0"/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5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520940" cy="3840540"/>
          </a:xfrm>
        </p:spPr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3) Úplata za předškolní vzdělávání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  <a:r>
              <a:rPr lang="cs-CZ" b="0" dirty="0"/>
              <a:t>(3) </a:t>
            </a:r>
            <a:r>
              <a:rPr lang="cs-CZ" b="0" dirty="0">
                <a:solidFill>
                  <a:srgbClr val="FF0000"/>
                </a:solidFill>
              </a:rPr>
              <a:t>Úplata se </a:t>
            </a:r>
            <a:r>
              <a:rPr lang="cs-CZ" b="0" dirty="0"/>
              <a:t>pro příslušný školní rok </a:t>
            </a:r>
            <a:r>
              <a:rPr lang="cs-CZ" b="0" dirty="0">
                <a:solidFill>
                  <a:srgbClr val="FF0000"/>
                </a:solidFill>
              </a:rPr>
              <a:t>stanoví pro všechny děti v tomtéž druhu provozu mateřské školy ve stejné měsíční výši</a:t>
            </a:r>
            <a:r>
              <a:rPr lang="cs-CZ" b="0" dirty="0"/>
              <a:t>. Pro případy dětí v celodenním nebo internátním provozu, jimž je docházka do mateřské školy </a:t>
            </a:r>
            <a:r>
              <a:rPr lang="cs-CZ" b="0" u="sng" dirty="0"/>
              <a:t>omezena nejvýše na 4 hodiny</a:t>
            </a:r>
            <a:r>
              <a:rPr lang="cs-CZ" b="0" dirty="0"/>
              <a:t> denně z důvodu pobírání:</a:t>
            </a:r>
          </a:p>
          <a:p>
            <a:r>
              <a:rPr lang="cs-CZ" b="0" dirty="0"/>
              <a:t>a) rodičovského příspěvku rodičem dítěte, nebo</a:t>
            </a:r>
          </a:p>
          <a:p>
            <a:r>
              <a:rPr lang="cs-CZ" b="0" dirty="0"/>
              <a:t>b) příspěvku při péči o blízkou nebo jinou osobu rodičem nebo prarodičem dítěte, popřípadě jinou osobou, která převzala dítě do péče nahrazující péči rodičů na základě rozhodnutí příslušného orgánu, se v souladu s odstavcem 1 zvlášť </a:t>
            </a:r>
            <a:r>
              <a:rPr lang="cs-CZ" b="0" u="sng" dirty="0"/>
              <a:t>stanoví výše úplaty odpovídající 2/3 výše úplaty stanovené pro celodenní provoz.</a:t>
            </a:r>
            <a:endParaRPr lang="cs-CZ" b="0" dirty="0"/>
          </a:p>
          <a:p>
            <a:endParaRPr lang="cs-CZ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0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3) Úplata za předškolní vzdělávání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  <a:r>
              <a:rPr lang="cs-CZ" b="0" dirty="0"/>
              <a:t>(4) Pro kalendářní měsíc, v němž </a:t>
            </a:r>
            <a:r>
              <a:rPr lang="cs-CZ" b="0" dirty="0">
                <a:solidFill>
                  <a:srgbClr val="FF0000"/>
                </a:solidFill>
              </a:rPr>
              <a:t>bude omezen nebo přerušen provoz</a:t>
            </a:r>
            <a:r>
              <a:rPr lang="cs-CZ" b="0" dirty="0"/>
              <a:t> mateřské školy podle § 3 po dobu delší než 5 vyučovacích dnů, </a:t>
            </a:r>
            <a:r>
              <a:rPr lang="cs-CZ" b="0" dirty="0">
                <a:solidFill>
                  <a:srgbClr val="FF0000"/>
                </a:solidFill>
              </a:rPr>
              <a:t>stanoví ředitel mateřské školy výši úplaty</a:t>
            </a:r>
            <a:r>
              <a:rPr lang="cs-CZ" b="0" dirty="0"/>
              <a:t>, která nepřesáhne poměrnou část výše úplaty stanovené podle odstavců 1 až 3 odpovídající rozsahu omezení nebo přerušení provozu mateřské školy. Takto stanovenou výši úplaty je ředitel mateřské školy povinen zveřejnit na přístupném místě ve škole, a to nejpozději 2 měsíce před přerušením nebo omezením provozu mateřské školy podle § 3 odst. 1, v ostatních případech neprodleně po rozhodnutí ředitele mateřské školy o přerušení nebo omezení provozu.</a:t>
            </a:r>
          </a:p>
          <a:p>
            <a:r>
              <a:rPr lang="cs-CZ" b="0" dirty="0"/>
              <a:t> (5) </a:t>
            </a:r>
            <a:r>
              <a:rPr lang="cs-CZ" b="0" dirty="0">
                <a:solidFill>
                  <a:srgbClr val="FF0000"/>
                </a:solidFill>
              </a:rPr>
              <a:t>Osvobozen od úplaty </a:t>
            </a:r>
            <a:r>
              <a:rPr lang="cs-CZ" b="0" dirty="0"/>
              <a:t>bude zákonný zástupce dítěte, který pobírá sociální příplatek5), nebo fyzická osoba, která o dítě osobně pečuje a z důvodu péče o toto dítě pobírá dávky pěstounské péče6), a tuto skutečnost prokáže řediteli mateřské školy.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6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3) Úplata za předškolní vzdělávání</a:t>
            </a:r>
            <a:r>
              <a:rPr lang="cs-CZ" dirty="0"/>
              <a:t> </a:t>
            </a:r>
          </a:p>
          <a:p>
            <a:r>
              <a:rPr lang="cs-CZ" b="0" dirty="0"/>
              <a:t>(6) </a:t>
            </a:r>
            <a:r>
              <a:rPr lang="cs-CZ" b="0" dirty="0">
                <a:solidFill>
                  <a:srgbClr val="FF0000"/>
                </a:solidFill>
              </a:rPr>
              <a:t>Úplata za příslušný kalendářní měsíc je splatná do patnáctého dne následujícího kalendářního měsíce</a:t>
            </a:r>
            <a:r>
              <a:rPr lang="cs-CZ" b="0" dirty="0"/>
              <a:t>, pokud ředitel mateřské školy nedohodne se zákonným zástupcem dítěte jinou splatnost úplaty. V případě, kdy byla přede dnem splatnosti podána zákonným zástupcem nebo fyzickou osobou uvedenou v odstavci 5 řediteli mateřské školy žádost o osvobození od úplaty za příslušný kalendářní měsíc z důvodu uvedeného v odstavci 5, nenastane splatnost úplaty dříve než dnem, kdy rozhodnutí ředitele mateřské školy o této žádosti nabude právní moci.</a:t>
            </a:r>
          </a:p>
          <a:p>
            <a:pPr algn="ctr"/>
            <a:r>
              <a:rPr lang="cs-CZ" u="sng" dirty="0"/>
              <a:t>Výše úplaty za předškolní vzdělávání v roce 2013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25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792833"/>
              </p:ext>
            </p:extLst>
          </p:nvPr>
        </p:nvGraphicFramePr>
        <p:xfrm>
          <a:off x="1547664" y="3933056"/>
          <a:ext cx="5919470" cy="72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8975"/>
                <a:gridCol w="1980565"/>
                <a:gridCol w="1979930"/>
              </a:tblGrid>
              <a:tr h="3888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Nejnižší výše úplaty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Nejvyšší výše úplaty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Průměrná výše úplaty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127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320,00 Kč/dítě/měsíc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832,00 Kč/dítě/měsíc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563,00 Kč/dítě/měsíc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67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4591" y="747754"/>
            <a:ext cx="5650992" cy="1207509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Děkuji za pozornost …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313789" y="3356992"/>
            <a:ext cx="6510528" cy="2016224"/>
          </a:xfrm>
        </p:spPr>
        <p:txBody>
          <a:bodyPr>
            <a:normAutofit/>
          </a:bodyPr>
          <a:lstStyle/>
          <a:p>
            <a:r>
              <a:rPr lang="cs-CZ" sz="1500" b="1" dirty="0" smtClean="0"/>
              <a:t>Co dodat?</a:t>
            </a:r>
          </a:p>
          <a:p>
            <a:endParaRPr lang="cs-CZ" b="1" dirty="0"/>
          </a:p>
          <a:p>
            <a:r>
              <a:rPr lang="cs-CZ" b="1" dirty="0" smtClean="0"/>
              <a:t>Souhlasím se slovy klasika Roberta </a:t>
            </a:r>
            <a:r>
              <a:rPr lang="cs-CZ" b="1" dirty="0" err="1" smtClean="0"/>
              <a:t>Fulguma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i="1" dirty="0">
                <a:latin typeface="Book Antiqua" panose="02040602050305030304" pitchFamily="18" charset="0"/>
              </a:rPr>
              <a:t>„Všechno, co opravdu potřebuji znát, jsem se naučil v mateřské školce.“</a:t>
            </a:r>
            <a:endParaRPr lang="cs-CZ" i="1" dirty="0">
              <a:latin typeface="Book Antiqua" panose="0204060205030503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26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286000" y="11668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1502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548640"/>
          </a:xfrm>
        </p:spPr>
        <p:txBody>
          <a:bodyPr/>
          <a:lstStyle/>
          <a:p>
            <a:r>
              <a:rPr lang="cs-CZ" b="1" dirty="0"/>
              <a:t>B)	</a:t>
            </a:r>
            <a:r>
              <a:rPr lang="cs-CZ" b="1" u="sng" dirty="0"/>
              <a:t>Vzdělávání na území MČ Praha 4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764704"/>
            <a:ext cx="7992888" cy="432048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☼ JESLE	</a:t>
            </a:r>
            <a:r>
              <a:rPr lang="cs-CZ" dirty="0"/>
              <a:t>			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☼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MATEŘSKÁ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CENTRA</a:t>
            </a:r>
            <a:endParaRPr lang="cs-CZ" sz="14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14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☼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MATEŘSKÉ ŠKOLY:</a:t>
            </a:r>
            <a:endParaRPr lang="cs-CZ" sz="1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Zřizovatel:</a:t>
            </a:r>
          </a:p>
          <a:p>
            <a:pPr lvl="0" indent="342900">
              <a:spcBef>
                <a:spcPts val="1200"/>
              </a:spcBef>
            </a:pPr>
            <a:r>
              <a:rPr lang="cs-CZ" sz="1700" dirty="0"/>
              <a:t>městská část Praha 4</a:t>
            </a:r>
          </a:p>
          <a:p>
            <a:pPr indent="342900"/>
            <a:r>
              <a:rPr lang="cs-CZ" sz="1700" b="0" dirty="0"/>
              <a:t>samostatné příspěvkové organizace		</a:t>
            </a:r>
            <a:r>
              <a:rPr lang="cs-CZ" sz="1700" b="0" dirty="0" smtClean="0"/>
              <a:t>	20</a:t>
            </a:r>
            <a:endParaRPr lang="cs-CZ" sz="1700" b="0" dirty="0"/>
          </a:p>
          <a:p>
            <a:pPr indent="342900"/>
            <a:r>
              <a:rPr lang="cs-CZ" sz="1700" b="0" dirty="0"/>
              <a:t>součást základní školy (střední školy)		</a:t>
            </a:r>
            <a:r>
              <a:rPr lang="cs-CZ" sz="1700" b="0" dirty="0" smtClean="0"/>
              <a:t>	 </a:t>
            </a:r>
            <a:r>
              <a:rPr lang="cs-CZ" sz="1700" b="0" dirty="0"/>
              <a:t>3</a:t>
            </a:r>
          </a:p>
          <a:p>
            <a:pPr indent="342900"/>
            <a:r>
              <a:rPr lang="cs-CZ" sz="1700" b="0" dirty="0"/>
              <a:t>součást základní a střední školy 		</a:t>
            </a:r>
            <a:r>
              <a:rPr lang="cs-CZ" sz="1700" b="0" dirty="0" smtClean="0"/>
              <a:t> 		1</a:t>
            </a:r>
            <a:endParaRPr lang="cs-CZ" sz="1700" b="0" dirty="0"/>
          </a:p>
          <a:p>
            <a:pPr lvl="0" indent="342900"/>
            <a:r>
              <a:rPr lang="cs-CZ" sz="1700" b="0" dirty="0"/>
              <a:t>předškolní vzdělávání probíhá v 		</a:t>
            </a:r>
            <a:r>
              <a:rPr lang="cs-CZ" sz="1700" b="0" dirty="0" smtClean="0"/>
              <a:t>		37 </a:t>
            </a:r>
            <a:r>
              <a:rPr lang="cs-CZ" sz="1700" b="0" dirty="0"/>
              <a:t>objektech</a:t>
            </a:r>
          </a:p>
          <a:p>
            <a:pPr lvl="0" indent="342900"/>
            <a:r>
              <a:rPr lang="cs-CZ" sz="1700" b="0" dirty="0"/>
              <a:t>počet tříd v MŠ			</a:t>
            </a:r>
            <a:r>
              <a:rPr lang="cs-CZ" sz="1700" b="0" dirty="0" smtClean="0"/>
              <a:t>		130</a:t>
            </a:r>
            <a:endParaRPr lang="cs-CZ" sz="1700" b="0" dirty="0"/>
          </a:p>
          <a:p>
            <a:pPr lvl="0" indent="342900"/>
            <a:r>
              <a:rPr lang="cs-CZ" sz="1700" b="0" dirty="0"/>
              <a:t>počet dětí v MŠ ve školním roce </a:t>
            </a:r>
            <a:r>
              <a:rPr lang="cs-CZ" sz="1700" b="0" dirty="0" smtClean="0"/>
              <a:t>2013/2014</a:t>
            </a:r>
            <a:r>
              <a:rPr lang="cs-CZ" sz="1700" b="0" dirty="0"/>
              <a:t>	</a:t>
            </a:r>
            <a:r>
              <a:rPr lang="cs-CZ" sz="1700" b="0" dirty="0" smtClean="0"/>
              <a:t>	3 </a:t>
            </a:r>
            <a:r>
              <a:rPr lang="cs-CZ" sz="1700" b="0" dirty="0"/>
              <a:t>549</a:t>
            </a:r>
          </a:p>
          <a:p>
            <a:r>
              <a:rPr lang="cs-CZ" dirty="0"/>
              <a:t> </a:t>
            </a:r>
            <a:endParaRPr lang="cs-CZ" sz="1400" dirty="0"/>
          </a:p>
          <a:p>
            <a:pPr lvl="1"/>
            <a:r>
              <a:rPr lang="cs-CZ" b="1" dirty="0"/>
              <a:t>hlavní město Praha </a:t>
            </a:r>
            <a:r>
              <a:rPr lang="cs-CZ" b="1" dirty="0"/>
              <a:t>	</a:t>
            </a:r>
            <a:r>
              <a:rPr lang="cs-CZ" b="1" dirty="0" smtClean="0"/>
              <a:t>				1</a:t>
            </a:r>
            <a:endParaRPr lang="cs-CZ" dirty="0"/>
          </a:p>
          <a:p>
            <a:pPr lvl="1"/>
            <a:r>
              <a:rPr lang="cs-CZ" b="1" dirty="0"/>
              <a:t>soukromý				</a:t>
            </a:r>
            <a:r>
              <a:rPr lang="cs-CZ" b="1" dirty="0" smtClean="0"/>
              <a:t>		18</a:t>
            </a:r>
            <a:endParaRPr lang="cs-CZ" dirty="0"/>
          </a:p>
          <a:p>
            <a:pPr lvl="1"/>
            <a:r>
              <a:rPr lang="cs-CZ" b="1" dirty="0"/>
              <a:t>církev				</a:t>
            </a:r>
            <a:r>
              <a:rPr lang="cs-CZ" b="1" dirty="0" smtClean="0"/>
              <a:t> 			1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B)	</a:t>
            </a:r>
            <a:r>
              <a:rPr lang="cs-CZ" b="1" u="sng" dirty="0"/>
              <a:t>Vzdělávání na území MČ Praha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3960440"/>
          </a:xfrm>
        </p:spPr>
        <p:txBody>
          <a:bodyPr>
            <a:normAutofit fontScale="47500" lnSpcReduction="20000"/>
          </a:bodyPr>
          <a:lstStyle/>
          <a:p>
            <a:r>
              <a:rPr lang="cs-CZ" sz="3100" dirty="0" smtClean="0">
                <a:solidFill>
                  <a:schemeClr val="accent2">
                    <a:lumMod val="75000"/>
                  </a:schemeClr>
                </a:solidFill>
              </a:rPr>
              <a:t>☼</a:t>
            </a:r>
            <a:r>
              <a:rPr lang="cs-CZ" sz="3100" dirty="0">
                <a:solidFill>
                  <a:schemeClr val="accent2">
                    <a:lumMod val="75000"/>
                  </a:schemeClr>
                </a:solidFill>
              </a:rPr>
              <a:t>ZÁKLADNÍ </a:t>
            </a:r>
            <a:r>
              <a:rPr lang="cs-CZ" sz="3100" dirty="0" smtClean="0">
                <a:solidFill>
                  <a:schemeClr val="accent2">
                    <a:lumMod val="75000"/>
                  </a:schemeClr>
                </a:solidFill>
              </a:rPr>
              <a:t>ŠKOLY</a:t>
            </a:r>
            <a:endParaRPr lang="cs-CZ" sz="3100" dirty="0"/>
          </a:p>
          <a:p>
            <a:pPr>
              <a:spcAft>
                <a:spcPts val="600"/>
              </a:spcAft>
            </a:pPr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cs-CZ" sz="2900" dirty="0" smtClean="0">
                <a:solidFill>
                  <a:schemeClr val="accent3">
                    <a:lumMod val="50000"/>
                  </a:schemeClr>
                </a:solidFill>
              </a:rPr>
              <a:t>Zřizovatel</a:t>
            </a:r>
            <a:r>
              <a:rPr lang="cs-CZ" sz="2900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900" dirty="0"/>
              <a:t>městská část Praha 4		</a:t>
            </a:r>
            <a:r>
              <a:rPr lang="cs-CZ" sz="2900" dirty="0" smtClean="0"/>
              <a:t>	20</a:t>
            </a:r>
            <a:endParaRPr lang="cs-CZ" sz="2900" dirty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900" dirty="0"/>
              <a:t>soukromý	 		</a:t>
            </a:r>
            <a:r>
              <a:rPr lang="cs-CZ" sz="2900" dirty="0" smtClean="0"/>
              <a:t>	1</a:t>
            </a:r>
            <a:endParaRPr lang="cs-CZ" sz="2900" dirty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900" dirty="0"/>
              <a:t>církev			 	</a:t>
            </a:r>
            <a:r>
              <a:rPr lang="cs-CZ" sz="2900" dirty="0" smtClean="0"/>
              <a:t>	1</a:t>
            </a:r>
            <a:endParaRPr lang="cs-CZ" sz="29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2900" b="1" dirty="0"/>
          </a:p>
          <a:p>
            <a:r>
              <a:rPr lang="cs-CZ" sz="3100" dirty="0" smtClean="0">
                <a:solidFill>
                  <a:schemeClr val="accent2">
                    <a:lumMod val="75000"/>
                  </a:schemeClr>
                </a:solidFill>
              </a:rPr>
              <a:t>☼</a:t>
            </a:r>
            <a:r>
              <a:rPr lang="cs-CZ" sz="31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3100" dirty="0">
                <a:solidFill>
                  <a:schemeClr val="accent2">
                    <a:lumMod val="75000"/>
                  </a:schemeClr>
                </a:solidFill>
              </a:rPr>
              <a:t>STŘEDNÍ ODBORRNÉ ŠKOLY, GYMNÁZIA, STŘEDNÍ ODBORNÁ UČILIŠTĚ</a:t>
            </a:r>
          </a:p>
          <a:p>
            <a:r>
              <a:rPr lang="cs-CZ" sz="2000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cs-CZ" sz="2900" dirty="0" smtClean="0">
                <a:solidFill>
                  <a:schemeClr val="accent3">
                    <a:lumMod val="50000"/>
                  </a:schemeClr>
                </a:solidFill>
              </a:rPr>
              <a:t>Zřizovatel</a:t>
            </a:r>
            <a:r>
              <a:rPr lang="cs-CZ" sz="2900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lvl="0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900" b="0" dirty="0"/>
              <a:t>městská část Praha 4		</a:t>
            </a:r>
            <a:r>
              <a:rPr lang="cs-CZ" sz="2900" b="0" dirty="0" smtClean="0"/>
              <a:t>	1</a:t>
            </a:r>
            <a:endParaRPr lang="cs-CZ" sz="2900" b="0" dirty="0"/>
          </a:p>
          <a:p>
            <a:pPr lvl="0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900" b="0" dirty="0"/>
              <a:t>hlavní město Praha		</a:t>
            </a:r>
            <a:r>
              <a:rPr lang="cs-CZ" sz="2900" b="0" dirty="0" smtClean="0"/>
              <a:t>	12</a:t>
            </a:r>
            <a:endParaRPr lang="cs-CZ" sz="2900" b="0" dirty="0"/>
          </a:p>
          <a:p>
            <a:pPr lvl="0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900" b="0" dirty="0"/>
              <a:t>soukromý			</a:t>
            </a:r>
            <a:r>
              <a:rPr lang="cs-CZ" sz="2900" b="0" dirty="0" smtClean="0"/>
              <a:t>	</a:t>
            </a:r>
            <a:r>
              <a:rPr lang="cs-CZ" sz="2500" b="0" dirty="0" smtClean="0"/>
              <a:t>5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</a:rPr>
              <a:t>☼ VYŠŠÍ ODBORNÉ ŠKOLY	</a:t>
            </a: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cs-CZ" sz="3600" dirty="0" smtClean="0"/>
              <a:t>3</a:t>
            </a:r>
            <a:endParaRPr lang="cs-CZ" sz="3600" dirty="0"/>
          </a:p>
          <a:p>
            <a:pPr marL="0" lvl="1" indent="0">
              <a:spcBef>
                <a:spcPts val="600"/>
              </a:spcBef>
              <a:buNone/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</a:rPr>
              <a:t>☼ VYSOKÉ ŠKOLY	</a:t>
            </a:r>
            <a:r>
              <a:rPr lang="cs-CZ" sz="3600" b="1" dirty="0"/>
              <a:t>	</a:t>
            </a:r>
            <a:r>
              <a:rPr lang="cs-CZ" sz="3600" b="1" dirty="0" smtClean="0"/>
              <a:t>	</a:t>
            </a:r>
            <a:r>
              <a:rPr lang="cs-CZ" sz="3600" dirty="0" smtClean="0"/>
              <a:t>2</a:t>
            </a:r>
            <a:endParaRPr lang="cs-CZ" sz="3600" dirty="0"/>
          </a:p>
          <a:p>
            <a:pPr lvl="0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10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08912" cy="686976"/>
          </a:xfrm>
        </p:spPr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</a:t>
            </a:r>
            <a:r>
              <a:rPr lang="cs-CZ" b="1" dirty="0" smtClean="0"/>
              <a:t>	</a:t>
            </a:r>
            <a:r>
              <a:rPr lang="cs-CZ" b="1" u="sng" dirty="0" smtClean="0"/>
              <a:t>FINANCOVÁNÍ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7520940" cy="3579849"/>
          </a:xfrm>
        </p:spPr>
        <p:txBody>
          <a:bodyPr/>
          <a:lstStyle/>
          <a:p>
            <a:pPr lvl="0"/>
            <a:r>
              <a:rPr lang="cs-CZ" sz="2200" dirty="0" smtClean="0">
                <a:solidFill>
                  <a:srgbClr val="7030A0"/>
                </a:solidFill>
              </a:rPr>
              <a:t>1) Přímé </a:t>
            </a:r>
            <a:r>
              <a:rPr lang="cs-CZ" sz="2200" dirty="0">
                <a:solidFill>
                  <a:srgbClr val="7030A0"/>
                </a:solidFill>
              </a:rPr>
              <a:t>náklady na vzdělávání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0" i="1" dirty="0" smtClean="0"/>
              <a:t>z </a:t>
            </a:r>
            <a:r>
              <a:rPr lang="cs-CZ" b="0" i="1" dirty="0"/>
              <a:t>rozpočtu MŠMT ČR prostřednictvím Magistrátu </a:t>
            </a:r>
            <a:r>
              <a:rPr lang="cs-CZ" b="0" i="1" dirty="0" err="1"/>
              <a:t>hl.města</a:t>
            </a:r>
            <a:r>
              <a:rPr lang="cs-CZ" b="0" i="1" dirty="0"/>
              <a:t> Prahy </a:t>
            </a:r>
            <a:endParaRPr lang="cs-CZ" b="0" dirty="0"/>
          </a:p>
          <a:p>
            <a:pPr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0" dirty="0" smtClean="0"/>
              <a:t>normativní </a:t>
            </a:r>
            <a:r>
              <a:rPr lang="cs-CZ" b="0" dirty="0"/>
              <a:t>způsob financování</a:t>
            </a:r>
          </a:p>
          <a:p>
            <a:pPr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b="0" dirty="0" smtClean="0"/>
              <a:t>normativ </a:t>
            </a:r>
            <a:r>
              <a:rPr lang="cs-CZ" b="0" dirty="0"/>
              <a:t>= finanční částka / jednotka výkonu (dítě, žák, student)</a:t>
            </a:r>
          </a:p>
          <a:p>
            <a:pPr lvl="0" algn="ctr">
              <a:spcBef>
                <a:spcPts val="1200"/>
              </a:spcBef>
            </a:pPr>
            <a:r>
              <a:rPr lang="cs-CZ" i="1" dirty="0">
                <a:solidFill>
                  <a:schemeClr val="accent3">
                    <a:lumMod val="50000"/>
                  </a:schemeClr>
                </a:solidFill>
              </a:rPr>
              <a:t>REPUBLIKOVÉ NORMATIVY </a:t>
            </a:r>
          </a:p>
          <a:p>
            <a:pPr algn="ctr"/>
            <a:r>
              <a:rPr lang="cs-CZ" dirty="0"/>
              <a:t>škol a školských zařízení zřizovaných územními samosprávnými celky na </a:t>
            </a:r>
            <a:r>
              <a:rPr lang="cs-CZ" i="1" dirty="0"/>
              <a:t>rok 2013</a:t>
            </a:r>
          </a:p>
          <a:p>
            <a:r>
              <a:rPr lang="cs-CZ" dirty="0"/>
              <a:t>- 	</a:t>
            </a:r>
            <a:r>
              <a:rPr lang="cs-CZ" b="0" dirty="0"/>
              <a:t>vychází z materiálu čj. MŠMT -51 318/2012-200 „Principy rozpisu rozpočtu a rozpis rozpočtu přímých výdajů </a:t>
            </a:r>
            <a:r>
              <a:rPr lang="cs-CZ" b="0" dirty="0" err="1"/>
              <a:t>RgŠ</a:t>
            </a:r>
            <a:r>
              <a:rPr lang="cs-CZ" b="0" dirty="0"/>
              <a:t> územních samosprávných celků na rok 2013 v úrovni MŠMT – KÚ“.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25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520940" cy="548640"/>
          </a:xfrm>
        </p:spPr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268760"/>
            <a:ext cx="7520940" cy="3579849"/>
          </a:xfrm>
        </p:spPr>
        <p:txBody>
          <a:bodyPr/>
          <a:lstStyle/>
          <a:p>
            <a:r>
              <a:rPr lang="cs-CZ" b="0" dirty="0"/>
              <a:t>MŠMT ČR stanovuje v souladu s ustanovením § 161 odstavce 1 zákona č. 561/2004 Sb., o předškolním, základním, středním, vyšším odborném a jiném vzdělávání (školský zákon), ve znění pozdějších předpisů, na kalendářní rok 2013 tyto republikové normativy: 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6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693439"/>
              </p:ext>
            </p:extLst>
          </p:nvPr>
        </p:nvGraphicFramePr>
        <p:xfrm>
          <a:off x="1403648" y="2708920"/>
          <a:ext cx="6215504" cy="17863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36790"/>
                <a:gridCol w="1539403"/>
                <a:gridCol w="2024249"/>
                <a:gridCol w="1515062"/>
              </a:tblGrid>
              <a:tr h="6099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Věková kategorie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NIV CELKEM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Kč/žáka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MP celkem vč. odvodů Kč/žáka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ONIV celkem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Kč/žáka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4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3 - 5 let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38 833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38 333 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4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6 - 14 let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49 825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48 825 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1 000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4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15 - 18 let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57 718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56 648 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1 070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4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19 - 21 let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49 245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48 545 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700 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8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520940" cy="548640"/>
          </a:xfrm>
        </p:spPr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340768"/>
            <a:ext cx="7520940" cy="3579849"/>
          </a:xfrm>
        </p:spPr>
        <p:txBody>
          <a:bodyPr/>
          <a:lstStyle/>
          <a:p>
            <a:pPr lvl="0" algn="ctr"/>
            <a:r>
              <a:rPr lang="cs-CZ" i="1" dirty="0">
                <a:solidFill>
                  <a:schemeClr val="accent3">
                    <a:lumMod val="50000"/>
                  </a:schemeClr>
                </a:solidFill>
              </a:rPr>
              <a:t>KRAJSKÝ NORMATIV (MHMP) </a:t>
            </a:r>
            <a:r>
              <a:rPr lang="cs-CZ" dirty="0"/>
              <a:t>		</a:t>
            </a:r>
          </a:p>
          <a:p>
            <a:r>
              <a:rPr lang="cs-CZ" dirty="0"/>
              <a:t>MŠ / 112 dětí	</a:t>
            </a:r>
            <a:r>
              <a:rPr lang="cs-CZ" dirty="0" smtClean="0"/>
              <a:t>24 </a:t>
            </a:r>
            <a:r>
              <a:rPr lang="cs-CZ" dirty="0"/>
              <a:t>848,- Kč/dítě v MŠ 	ONIV 	468,- Kč 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067955"/>
              </p:ext>
            </p:extLst>
          </p:nvPr>
        </p:nvGraphicFramePr>
        <p:xfrm>
          <a:off x="1187624" y="2636912"/>
          <a:ext cx="6401578" cy="9361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89221"/>
                <a:gridCol w="2312357"/>
              </a:tblGrid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NIV CELKEM    MŠ ZŘIZOVANÉ MČ PRAHA 4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cca 152 mil. Kč/2013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0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Počet zaměstnanců v MŠ</a:t>
                      </a:r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497 (275 pp + 222 </a:t>
                      </a:r>
                      <a:r>
                        <a:rPr lang="cs-CZ" sz="1200" dirty="0" err="1">
                          <a:effectLst/>
                        </a:rPr>
                        <a:t>np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23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/>
          <a:lstStyle/>
          <a:p>
            <a:pPr lvl="0"/>
            <a:r>
              <a:rPr lang="cs-CZ" sz="2200" dirty="0" smtClean="0">
                <a:solidFill>
                  <a:srgbClr val="7030A0"/>
                </a:solidFill>
              </a:rPr>
              <a:t>2) Provozní </a:t>
            </a:r>
            <a:r>
              <a:rPr lang="cs-CZ" sz="2200" dirty="0">
                <a:solidFill>
                  <a:srgbClr val="7030A0"/>
                </a:solidFill>
              </a:rPr>
              <a:t>náklady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i="1" dirty="0" smtClean="0"/>
              <a:t>z</a:t>
            </a:r>
            <a:r>
              <a:rPr lang="cs-CZ" i="1" dirty="0"/>
              <a:t> rozpočtu zřizovatele, tj. městské části Praha 4</a:t>
            </a:r>
            <a:endParaRPr lang="cs-CZ" dirty="0"/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finanční </a:t>
            </a:r>
            <a:r>
              <a:rPr lang="cs-CZ" dirty="0"/>
              <a:t>prostředky jsou přidělovány školám v souladu s Metodikou rozpisu provozních nákladů schválenou Radou MČ Praha 4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b="0" dirty="0"/>
              <a:t>Náklady na provoz MŠ v roce 2013			cca 68 mil. Kč</a:t>
            </a:r>
          </a:p>
          <a:p>
            <a:pPr lvl="0"/>
            <a:r>
              <a:rPr lang="cs-CZ" b="0" dirty="0"/>
              <a:t>Výnosy MŠ v roce 2013				</a:t>
            </a:r>
            <a:r>
              <a:rPr lang="cs-CZ" b="0" dirty="0" smtClean="0"/>
              <a:t>cca </a:t>
            </a:r>
            <a:r>
              <a:rPr lang="cs-CZ" b="0" dirty="0"/>
              <a:t>33 mil. </a:t>
            </a:r>
            <a:r>
              <a:rPr lang="cs-CZ" b="0" dirty="0" smtClean="0"/>
              <a:t>Kč</a:t>
            </a:r>
          </a:p>
          <a:p>
            <a:pPr lvl="0"/>
            <a:r>
              <a:rPr lang="cs-CZ" b="0" dirty="0"/>
              <a:t>Finanční prostředky na opravy v MŠ v roce 2013	</a:t>
            </a:r>
            <a:r>
              <a:rPr lang="cs-CZ" b="0" dirty="0" smtClean="0"/>
              <a:t>25 </a:t>
            </a:r>
            <a:r>
              <a:rPr lang="cs-CZ" b="0" dirty="0"/>
              <a:t>mil. Kč</a:t>
            </a:r>
          </a:p>
          <a:p>
            <a:pPr lvl="0"/>
            <a:r>
              <a:rPr lang="cs-CZ" b="0" dirty="0"/>
              <a:t>Finanční prostředky na investice do MŠ v roce 2013	7 mil. Kč</a:t>
            </a:r>
          </a:p>
          <a:p>
            <a:pPr lvl="0"/>
            <a:endParaRPr lang="cs-CZ" b="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885144"/>
              </p:ext>
            </p:extLst>
          </p:nvPr>
        </p:nvGraphicFramePr>
        <p:xfrm>
          <a:off x="1547664" y="4365104"/>
          <a:ext cx="5850890" cy="100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0880"/>
                <a:gridCol w="1350010"/>
              </a:tblGrid>
              <a:tr h="1008112">
                <a:tc>
                  <a:txBody>
                    <a:bodyPr/>
                    <a:lstStyle/>
                    <a:p>
                      <a:pPr marL="447675" indent="-4476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marL="447675" indent="-4476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PŘÍSPĚVEK MČ PRAHA 4 NA PROVOZ MŠ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 ROCE 2013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cca 35 mil. Kč</a:t>
                      </a:r>
                      <a:endParaRPr lang="cs-CZ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61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C)	</a:t>
            </a:r>
            <a:r>
              <a:rPr lang="cs-CZ" b="1" u="sng" dirty="0"/>
              <a:t>PŘEDŠKOLNÍ VZDĚLÁVÁNÍ A JE</a:t>
            </a:r>
            <a:r>
              <a:rPr lang="cs-CZ" b="1" dirty="0"/>
              <a:t>HO 	</a:t>
            </a:r>
            <a:r>
              <a:rPr lang="cs-CZ" b="1" u="sng" dirty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4056564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cs-CZ" sz="1700" dirty="0">
                <a:solidFill>
                  <a:schemeClr val="accent3">
                    <a:lumMod val="50000"/>
                  </a:schemeClr>
                </a:solidFill>
              </a:rPr>
              <a:t>PŘÍSPĚVEK NA PROVOZ PŘIDĚLOVÁN NA ZÁKLADĚ METODIKY</a:t>
            </a:r>
          </a:p>
          <a:p>
            <a:r>
              <a:rPr lang="cs-CZ" b="0" dirty="0"/>
              <a:t>Při sestavování rozpočtu provozních nákladů škol jsou nákladové </a:t>
            </a:r>
            <a:r>
              <a:rPr lang="cs-CZ" b="0" dirty="0" smtClean="0"/>
              <a:t>položky rozděleny </a:t>
            </a:r>
            <a:r>
              <a:rPr lang="cs-CZ" b="0" dirty="0"/>
              <a:t>do těchto účtových skupin: </a:t>
            </a:r>
          </a:p>
          <a:p>
            <a:pPr>
              <a:spcBef>
                <a:spcPts val="1200"/>
              </a:spcBef>
            </a:pPr>
            <a:r>
              <a:rPr lang="cs-CZ" i="1" dirty="0" smtClean="0"/>
              <a:t>501		materiál</a:t>
            </a:r>
            <a:r>
              <a:rPr lang="cs-CZ" i="1" dirty="0"/>
              <a:t>, potraviny	</a:t>
            </a:r>
            <a:endParaRPr lang="cs-CZ" i="1" dirty="0" smtClean="0"/>
          </a:p>
          <a:p>
            <a:pPr marL="0" lvl="1" indent="0">
              <a:buNone/>
            </a:pPr>
            <a:r>
              <a:rPr lang="cs-CZ" b="1" i="1" dirty="0" smtClean="0"/>
              <a:t>502	energie</a:t>
            </a:r>
            <a:r>
              <a:rPr lang="cs-CZ" b="1" i="1" dirty="0"/>
              <a:t>	</a:t>
            </a:r>
            <a:endParaRPr lang="cs-CZ" b="1" i="1" dirty="0" smtClean="0"/>
          </a:p>
          <a:p>
            <a:pPr>
              <a:buAutoNum type="arabicPlain" startAt="511"/>
            </a:pPr>
            <a:r>
              <a:rPr lang="cs-CZ" i="1" dirty="0" smtClean="0"/>
              <a:t> 	opravy</a:t>
            </a:r>
          </a:p>
          <a:p>
            <a:pPr>
              <a:buAutoNum type="arabicPlain" startAt="511"/>
            </a:pPr>
            <a:r>
              <a:rPr lang="cs-CZ" i="1" dirty="0" smtClean="0"/>
              <a:t> 	cestovné</a:t>
            </a:r>
            <a:r>
              <a:rPr lang="cs-CZ" i="1" dirty="0"/>
              <a:t>			</a:t>
            </a:r>
            <a:endParaRPr lang="cs-CZ" i="1" dirty="0" smtClean="0"/>
          </a:p>
          <a:p>
            <a:pPr marL="0" indent="0"/>
            <a:r>
              <a:rPr lang="cs-CZ" i="1" dirty="0" smtClean="0"/>
              <a:t>513 	</a:t>
            </a:r>
            <a:r>
              <a:rPr lang="cs-CZ" i="1" dirty="0" err="1" smtClean="0"/>
              <a:t>repre</a:t>
            </a:r>
            <a:r>
              <a:rPr lang="cs-CZ" i="1" dirty="0"/>
              <a:t>	</a:t>
            </a:r>
            <a:endParaRPr lang="cs-CZ" i="1" dirty="0" smtClean="0"/>
          </a:p>
          <a:p>
            <a:pPr marL="0" indent="0"/>
            <a:r>
              <a:rPr lang="cs-CZ" i="1" dirty="0" smtClean="0"/>
              <a:t>541-9  	jiné náklady</a:t>
            </a:r>
            <a:endParaRPr lang="cs-CZ" i="1" dirty="0"/>
          </a:p>
          <a:p>
            <a:r>
              <a:rPr lang="cs-CZ" i="1" dirty="0"/>
              <a:t>551	</a:t>
            </a:r>
            <a:r>
              <a:rPr lang="cs-CZ" i="1" dirty="0" smtClean="0"/>
              <a:t> 	odpisy</a:t>
            </a:r>
            <a:r>
              <a:rPr lang="cs-CZ" i="1" dirty="0"/>
              <a:t>			</a:t>
            </a:r>
          </a:p>
          <a:p>
            <a:r>
              <a:rPr lang="cs-CZ" i="1" dirty="0"/>
              <a:t>518	</a:t>
            </a:r>
            <a:r>
              <a:rPr lang="cs-CZ" i="1" dirty="0" smtClean="0"/>
              <a:t> 	služby </a:t>
            </a:r>
            <a:endParaRPr lang="cs-CZ" i="1" dirty="0"/>
          </a:p>
          <a:p>
            <a:r>
              <a:rPr lang="cs-CZ" i="1" dirty="0"/>
              <a:t>poštovné; konzultace, revize; školení; nákup NIM, program. vybavení; telefony; internet; úklid, odpad, praní; vedení účetnictví; údržba softwaru+ propagace, tisk; nájemné</a:t>
            </a:r>
          </a:p>
          <a:p>
            <a:pPr algn="ctr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Financování předškolního vzdělávání - městská část Praha 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64BE-E980-4640-BBF7-7D01C7E29A2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36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94</TotalTime>
  <Words>1471</Words>
  <Application>Microsoft Office PowerPoint</Application>
  <PresentationFormat>Předvádění na obrazovce (4:3)</PresentationFormat>
  <Paragraphs>318</Paragraphs>
  <Slides>26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Úhly</vt:lpstr>
      <vt:lpstr>Financování předškolní péče – vize</vt:lpstr>
      <vt:lpstr>A)  Městská část Praha 4 </vt:lpstr>
      <vt:lpstr>B) Vzdělávání na území MČ Praha 4 </vt:lpstr>
      <vt:lpstr>B) Vzdělávání na území MČ Praha 4</vt:lpstr>
      <vt:lpstr>C) PŘEDŠKOLNÍ VZDĚLÁVÁNÍ A JEHO  FINANCOVÁNÍ </vt:lpstr>
      <vt:lpstr>C) PŘEDŠKOLNÍ VZDĚLÁVÁNÍ A JEHO  FINANCOVÁNÍ </vt:lpstr>
      <vt:lpstr>C) PŘEDŠKOLNÍ VZDĚLÁVÁNÍ A JEHO  FINANCOVÁNÍ 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C) PŘEDŠKOLNÍ VZDĚLÁVÁNÍ A JEHO  FINANCOVÁNÍ</vt:lpstr>
      <vt:lpstr>Děkuji za pozornost …</vt:lpstr>
    </vt:vector>
  </TitlesOfParts>
  <Company>MC Praha 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předškolní péče – vize</dc:title>
  <dc:creator>CompAdmin</dc:creator>
  <cp:lastModifiedBy>CompAdmin</cp:lastModifiedBy>
  <cp:revision>61</cp:revision>
  <dcterms:created xsi:type="dcterms:W3CDTF">2014-01-20T11:23:25Z</dcterms:created>
  <dcterms:modified xsi:type="dcterms:W3CDTF">2014-01-20T12:57:42Z</dcterms:modified>
</cp:coreProperties>
</file>