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9" r:id="rId3"/>
    <p:sldId id="264" r:id="rId4"/>
    <p:sldId id="258" r:id="rId5"/>
    <p:sldId id="265" r:id="rId6"/>
    <p:sldId id="260" r:id="rId7"/>
    <p:sldId id="266" r:id="rId8"/>
    <p:sldId id="263" r:id="rId9"/>
    <p:sldId id="267" r:id="rId1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611" autoAdjust="0"/>
  </p:normalViewPr>
  <p:slideViewPr>
    <p:cSldViewPr>
      <p:cViewPr varScale="1">
        <p:scale>
          <a:sx n="70" d="100"/>
          <a:sy n="70" d="100"/>
        </p:scale>
        <p:origin x="-13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78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DBFD0C-CD76-4A0F-8C64-5938D2EAA8BE}" type="datetimeFigureOut">
              <a:rPr lang="cs-CZ" smtClean="0"/>
              <a:pPr/>
              <a:t>20.1.2014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5E539F-070D-4F89-B72A-9F4FC657A33A}" type="slidenum">
              <a:rPr lang="cs-CZ" smtClean="0"/>
              <a:pPr/>
              <a:t>‹#›</a:t>
            </a:fld>
            <a:endParaRPr lang="cs-CZ"/>
          </a:p>
        </p:txBody>
      </p:sp>
    </p:spTree>
    <p:extLst>
      <p:ext uri="{BB962C8B-B14F-4D97-AF65-F5344CB8AC3E}">
        <p14:creationId xmlns:p14="http://schemas.microsoft.com/office/powerpoint/2010/main" val="1480366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A5E539F-070D-4F89-B72A-9F4FC657A33A}" type="slidenum">
              <a:rPr lang="cs-CZ" smtClean="0"/>
              <a:pPr/>
              <a:t>2</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A5E539F-070D-4F89-B72A-9F4FC657A33A}" type="slidenum">
              <a:rPr lang="cs-CZ" smtClean="0"/>
              <a:pPr/>
              <a:t>3</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A5E539F-070D-4F89-B72A-9F4FC657A33A}" type="slidenum">
              <a:rPr lang="cs-CZ" smtClean="0"/>
              <a:pPr/>
              <a:t>4</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A5E539F-070D-4F89-B72A-9F4FC657A33A}" type="slidenum">
              <a:rPr lang="cs-CZ" smtClean="0"/>
              <a:pPr/>
              <a:t>5</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A5E539F-070D-4F89-B72A-9F4FC657A33A}" type="slidenum">
              <a:rPr lang="cs-CZ" smtClean="0"/>
              <a:pPr/>
              <a:t>6</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A5E539F-070D-4F89-B72A-9F4FC657A33A}" type="slidenum">
              <a:rPr lang="cs-CZ" smtClean="0"/>
              <a:pPr/>
              <a:t>7</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A5E539F-070D-4F89-B72A-9F4FC657A33A}" type="slidenum">
              <a:rPr lang="cs-CZ" smtClean="0"/>
              <a:pPr/>
              <a:t>8</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A5E539F-070D-4F89-B72A-9F4FC657A33A}" type="slidenum">
              <a:rPr lang="cs-CZ" smtClean="0"/>
              <a:pPr/>
              <a:t>9</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760446C2-E3A6-4F76-BD58-880696640323}" type="datetimeFigureOut">
              <a:rPr lang="cs-CZ" smtClean="0"/>
              <a:pPr/>
              <a:t>20.1.2014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60446C2-E3A6-4F76-BD58-880696640323}" type="datetimeFigureOut">
              <a:rPr lang="cs-CZ" smtClean="0"/>
              <a:pPr/>
              <a:t>20.1.2014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60446C2-E3A6-4F76-BD58-880696640323}" type="datetimeFigureOut">
              <a:rPr lang="cs-CZ" smtClean="0"/>
              <a:pPr/>
              <a:t>20.1.2014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60446C2-E3A6-4F76-BD58-880696640323}" type="datetimeFigureOut">
              <a:rPr lang="cs-CZ" smtClean="0"/>
              <a:pPr/>
              <a:t>20.1.2014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760446C2-E3A6-4F76-BD58-880696640323}" type="datetimeFigureOut">
              <a:rPr lang="cs-CZ" smtClean="0"/>
              <a:pPr/>
              <a:t>20.1.2014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60446C2-E3A6-4F76-BD58-880696640323}" type="datetimeFigureOut">
              <a:rPr lang="cs-CZ" smtClean="0"/>
              <a:pPr/>
              <a:t>20.1.2014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60446C2-E3A6-4F76-BD58-880696640323}" type="datetimeFigureOut">
              <a:rPr lang="cs-CZ" smtClean="0"/>
              <a:pPr/>
              <a:t>20.1.2014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760446C2-E3A6-4F76-BD58-880696640323}" type="datetimeFigureOut">
              <a:rPr lang="cs-CZ" smtClean="0"/>
              <a:pPr/>
              <a:t>20.1.2014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60446C2-E3A6-4F76-BD58-880696640323}" type="datetimeFigureOut">
              <a:rPr lang="cs-CZ" smtClean="0"/>
              <a:pPr/>
              <a:t>20.1.2014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60446C2-E3A6-4F76-BD58-880696640323}" type="datetimeFigureOut">
              <a:rPr lang="cs-CZ" smtClean="0"/>
              <a:pPr/>
              <a:t>20.1.2014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60446C2-E3A6-4F76-BD58-880696640323}" type="datetimeFigureOut">
              <a:rPr lang="cs-CZ" smtClean="0"/>
              <a:pPr/>
              <a:t>20.1.2014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9D92E78-29BA-4040-8FEE-2EF776E2747F}" type="slidenum">
              <a:rPr lang="cs-CZ" smtClean="0"/>
              <a:pPr/>
              <a:t>‹#›</a:t>
            </a:fld>
            <a:endParaRPr lang="cs-CZ"/>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446C2-E3A6-4F76-BD58-880696640323}" type="datetimeFigureOut">
              <a:rPr lang="cs-CZ" smtClean="0"/>
              <a:pPr/>
              <a:t>20.1.2014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D92E78-29BA-4040-8FEE-2EF776E2747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ek 5" descr="1.jpg"/>
          <p:cNvPicPr>
            <a:picLocks noChangeAspect="1"/>
          </p:cNvPicPr>
          <p:nvPr/>
        </p:nvPicPr>
        <p:blipFill>
          <a:blip r:embed="rId2" cstate="print"/>
          <a:stretch>
            <a:fillRect/>
          </a:stretch>
        </p:blipFill>
        <p:spPr>
          <a:xfrm>
            <a:off x="5467" y="0"/>
            <a:ext cx="9144000" cy="6774287"/>
          </a:xfrm>
          <a:prstGeom prst="rect">
            <a:avLst/>
          </a:prstGeom>
        </p:spPr>
      </p:pic>
      <p:sp>
        <p:nvSpPr>
          <p:cNvPr id="2" name="Nadpis 1"/>
          <p:cNvSpPr>
            <a:spLocks noGrp="1"/>
          </p:cNvSpPr>
          <p:nvPr>
            <p:ph type="ctrTitle"/>
          </p:nvPr>
        </p:nvSpPr>
        <p:spPr>
          <a:xfrm>
            <a:off x="827584" y="404664"/>
            <a:ext cx="7772400" cy="1470025"/>
          </a:xfrm>
        </p:spPr>
        <p:txBody>
          <a:bodyPr/>
          <a:lstStyle/>
          <a:p>
            <a:r>
              <a:rPr lang="cs-CZ" dirty="0">
                <a:solidFill>
                  <a:schemeClr val="bg1"/>
                </a:solidFill>
              </a:rPr>
              <a:t>Vzdělávací systém pedagogů ve Švýcarsku </a:t>
            </a:r>
            <a:endParaRPr lang="cs-CZ" dirty="0">
              <a:solidFill>
                <a:schemeClr val="bg1"/>
              </a:solidFill>
            </a:endParaRPr>
          </a:p>
        </p:txBody>
      </p:sp>
      <p:sp>
        <p:nvSpPr>
          <p:cNvPr id="3" name="Podnadpis 2"/>
          <p:cNvSpPr>
            <a:spLocks noGrp="1"/>
          </p:cNvSpPr>
          <p:nvPr>
            <p:ph type="subTitle" idx="1"/>
          </p:nvPr>
        </p:nvSpPr>
        <p:spPr/>
        <p:txBody>
          <a:bodyPr/>
          <a:lstStyle/>
          <a:p>
            <a:endParaRPr lang="cs-CZ"/>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Obrázek 10" descr="3.jpg"/>
          <p:cNvPicPr>
            <a:picLocks noChangeAspect="1"/>
          </p:cNvPicPr>
          <p:nvPr/>
        </p:nvPicPr>
        <p:blipFill>
          <a:blip r:embed="rId3" cstate="print"/>
          <a:stretch>
            <a:fillRect/>
          </a:stretch>
        </p:blipFill>
        <p:spPr>
          <a:xfrm>
            <a:off x="0" y="1"/>
            <a:ext cx="9144000" cy="1988840"/>
          </a:xfrm>
          <a:prstGeom prst="rect">
            <a:avLst/>
          </a:prstGeom>
        </p:spPr>
      </p:pic>
      <p:sp>
        <p:nvSpPr>
          <p:cNvPr id="2" name="Nadpis 1"/>
          <p:cNvSpPr>
            <a:spLocks noGrp="1"/>
          </p:cNvSpPr>
          <p:nvPr>
            <p:ph type="title"/>
          </p:nvPr>
        </p:nvSpPr>
        <p:spPr/>
        <p:txBody>
          <a:bodyPr/>
          <a:lstStyle/>
          <a:p>
            <a:r>
              <a:rPr lang="cs-CZ" dirty="0" err="1" smtClean="0">
                <a:solidFill>
                  <a:schemeClr val="bg1"/>
                </a:solidFill>
              </a:rPr>
              <a:t>Education</a:t>
            </a:r>
            <a:r>
              <a:rPr lang="cs-CZ" dirty="0" smtClean="0"/>
              <a:t> </a:t>
            </a:r>
            <a:endParaRPr lang="cs-CZ" dirty="0"/>
          </a:p>
        </p:txBody>
      </p:sp>
      <p:pic>
        <p:nvPicPr>
          <p:cNvPr id="10" name="Zástupný symbol pro obsah 9" descr="2.jpg"/>
          <p:cNvPicPr>
            <a:picLocks noGrp="1" noChangeAspect="1"/>
          </p:cNvPicPr>
          <p:nvPr>
            <p:ph idx="1"/>
          </p:nvPr>
        </p:nvPicPr>
        <p:blipFill>
          <a:blip r:embed="rId4" cstate="print"/>
          <a:stretch>
            <a:fillRect/>
          </a:stretch>
        </p:blipFill>
        <p:spPr>
          <a:xfrm>
            <a:off x="395536" y="6165304"/>
            <a:ext cx="8229600" cy="647934"/>
          </a:xfrm>
        </p:spPr>
      </p:pic>
      <p:sp>
        <p:nvSpPr>
          <p:cNvPr id="3" name="TextovéPole 2"/>
          <p:cNvSpPr txBox="1"/>
          <p:nvPr/>
        </p:nvSpPr>
        <p:spPr>
          <a:xfrm>
            <a:off x="780013" y="2132856"/>
            <a:ext cx="8043048" cy="3693319"/>
          </a:xfrm>
          <a:prstGeom prst="rect">
            <a:avLst/>
          </a:prstGeom>
          <a:noFill/>
        </p:spPr>
        <p:txBody>
          <a:bodyPr wrap="square" rtlCol="0">
            <a:spAutoFit/>
          </a:bodyPr>
          <a:lstStyle/>
          <a:p>
            <a:endParaRPr lang="cs-CZ" dirty="0">
              <a:latin typeface="+mj-lt"/>
              <a:cs typeface="Times New Roman" panose="02020603050405020304" pitchFamily="18" charset="0"/>
            </a:endParaRPr>
          </a:p>
          <a:p>
            <a:endParaRPr lang="cs-CZ" dirty="0" smtClean="0">
              <a:latin typeface="+mj-lt"/>
              <a:cs typeface="Times New Roman" panose="02020603050405020304" pitchFamily="18" charset="0"/>
            </a:endParaRPr>
          </a:p>
          <a:p>
            <a:r>
              <a:rPr lang="fr-FR" dirty="0" smtClean="0">
                <a:latin typeface="+mj-lt"/>
                <a:cs typeface="Times New Roman" panose="02020603050405020304" pitchFamily="18" charset="0"/>
              </a:rPr>
              <a:t>1</a:t>
            </a:r>
            <a:r>
              <a:rPr lang="fr-FR" dirty="0">
                <a:latin typeface="+mj-lt"/>
                <a:cs typeface="Times New Roman" panose="02020603050405020304" pitchFamily="18" charset="0"/>
              </a:rPr>
              <a:t>. </a:t>
            </a:r>
            <a:r>
              <a:rPr lang="fr-FR" u="sng" dirty="0">
                <a:latin typeface="+mj-lt"/>
                <a:cs typeface="Times New Roman" panose="02020603050405020304" pitchFamily="18" charset="0"/>
              </a:rPr>
              <a:t>What type of education in on each stage of development children have - Elementary, Secondary, High school, University</a:t>
            </a:r>
            <a:r>
              <a:rPr lang="fr-FR" dirty="0">
                <a:latin typeface="+mj-lt"/>
                <a:cs typeface="Times New Roman" panose="02020603050405020304" pitchFamily="18" charset="0"/>
              </a:rPr>
              <a:t> </a:t>
            </a:r>
          </a:p>
          <a:p>
            <a:endParaRPr lang="fr-FR" dirty="0">
              <a:latin typeface="+mj-lt"/>
              <a:cs typeface="Times New Roman" panose="02020603050405020304" pitchFamily="18" charset="0"/>
            </a:endParaRPr>
          </a:p>
          <a:p>
            <a:r>
              <a:rPr lang="fr-FR" dirty="0">
                <a:latin typeface="+mj-lt"/>
                <a:cs typeface="Times New Roman" panose="02020603050405020304" pitchFamily="18" charset="0"/>
              </a:rPr>
              <a:t>3 mois-5-6 ans crèche (ou rien, les enfants peuvent rester chez eux à la maison, avec leur mère). 5-6 ans c'est l'école enfantine, 1 an ou 2. Ensuite les 9 ans obligatoires commencent. Les enfants sont en primaire jusqu'en 6ème année et ensuite ils passent en secondaire. Après, les 9 ans, c'est un apprentissage (2 jours d'école et 3 jour de travail dans une entreprise) ou une maturité, ou une école professionnelle. </a:t>
            </a:r>
          </a:p>
          <a:p>
            <a:r>
              <a:rPr lang="fr-FR" dirty="0">
                <a:latin typeface="+mj-lt"/>
                <a:cs typeface="Times New Roman" panose="02020603050405020304" pitchFamily="18" charset="0"/>
              </a:rPr>
              <a:t/>
            </a:r>
            <a:br>
              <a:rPr lang="fr-FR" dirty="0">
                <a:latin typeface="+mj-lt"/>
                <a:cs typeface="Times New Roman" panose="02020603050405020304" pitchFamily="18" charset="0"/>
              </a:rPr>
            </a:br>
            <a:r>
              <a:rPr lang="fr-FR" dirty="0">
                <a:latin typeface="+mj-lt"/>
                <a:cs typeface="Times New Roman" panose="02020603050405020304" pitchFamily="18" charset="0"/>
              </a:rPr>
              <a:t/>
            </a:r>
            <a:br>
              <a:rPr lang="fr-FR" dirty="0">
                <a:latin typeface="+mj-lt"/>
                <a:cs typeface="Times New Roman" panose="02020603050405020304" pitchFamily="18" charset="0"/>
              </a:rPr>
            </a:br>
            <a:endParaRPr lang="cs-CZ" dirty="0">
              <a:latin typeface="+mj-lt"/>
              <a:cs typeface="Times New Roman" panose="02020603050405020304" pitchFamily="18" charset="0"/>
            </a:endParaRPr>
          </a:p>
        </p:txBody>
      </p:sp>
    </p:spTree>
    <p:extLst>
      <p:ext uri="{BB962C8B-B14F-4D97-AF65-F5344CB8AC3E}">
        <p14:creationId xmlns:p14="http://schemas.microsoft.com/office/powerpoint/2010/main" val="263877399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Obrázek 10" descr="3.jpg"/>
          <p:cNvPicPr>
            <a:picLocks noChangeAspect="1"/>
          </p:cNvPicPr>
          <p:nvPr/>
        </p:nvPicPr>
        <p:blipFill>
          <a:blip r:embed="rId3" cstate="print"/>
          <a:stretch>
            <a:fillRect/>
          </a:stretch>
        </p:blipFill>
        <p:spPr>
          <a:xfrm>
            <a:off x="0" y="0"/>
            <a:ext cx="9144000" cy="2498501"/>
          </a:xfrm>
          <a:prstGeom prst="rect">
            <a:avLst/>
          </a:prstGeom>
        </p:spPr>
      </p:pic>
      <p:sp>
        <p:nvSpPr>
          <p:cNvPr id="2" name="Nadpis 1"/>
          <p:cNvSpPr>
            <a:spLocks noGrp="1"/>
          </p:cNvSpPr>
          <p:nvPr>
            <p:ph type="title"/>
          </p:nvPr>
        </p:nvSpPr>
        <p:spPr/>
        <p:txBody>
          <a:bodyPr/>
          <a:lstStyle/>
          <a:p>
            <a:r>
              <a:rPr lang="cs-CZ" dirty="0" err="1" smtClean="0">
                <a:solidFill>
                  <a:schemeClr val="bg1"/>
                </a:solidFill>
              </a:rPr>
              <a:t>Education</a:t>
            </a:r>
            <a:r>
              <a:rPr lang="cs-CZ" dirty="0" smtClean="0"/>
              <a:t> </a:t>
            </a:r>
            <a:endParaRPr lang="cs-CZ" dirty="0"/>
          </a:p>
        </p:txBody>
      </p:sp>
      <p:pic>
        <p:nvPicPr>
          <p:cNvPr id="10" name="Zástupný symbol pro obsah 9" descr="2.jpg"/>
          <p:cNvPicPr>
            <a:picLocks noGrp="1" noChangeAspect="1"/>
          </p:cNvPicPr>
          <p:nvPr>
            <p:ph idx="1"/>
          </p:nvPr>
        </p:nvPicPr>
        <p:blipFill>
          <a:blip r:embed="rId4" cstate="print"/>
          <a:stretch>
            <a:fillRect/>
          </a:stretch>
        </p:blipFill>
        <p:spPr>
          <a:xfrm>
            <a:off x="395536" y="6165304"/>
            <a:ext cx="8229600" cy="647934"/>
          </a:xfrm>
        </p:spPr>
      </p:pic>
      <p:sp>
        <p:nvSpPr>
          <p:cNvPr id="3" name="TextovéPole 2"/>
          <p:cNvSpPr txBox="1"/>
          <p:nvPr/>
        </p:nvSpPr>
        <p:spPr>
          <a:xfrm>
            <a:off x="467544" y="2546108"/>
            <a:ext cx="8496944" cy="2862322"/>
          </a:xfrm>
          <a:prstGeom prst="rect">
            <a:avLst/>
          </a:prstGeom>
          <a:noFill/>
        </p:spPr>
        <p:txBody>
          <a:bodyPr wrap="square" rtlCol="0">
            <a:spAutoFit/>
          </a:bodyPr>
          <a:lstStyle/>
          <a:p>
            <a:endParaRPr lang="cs-CZ" dirty="0" smtClean="0">
              <a:latin typeface="+mj-lt"/>
              <a:cs typeface="Times New Roman" panose="02020603050405020304" pitchFamily="18" charset="0"/>
            </a:endParaRPr>
          </a:p>
          <a:p>
            <a:r>
              <a:rPr lang="fr-FR" dirty="0">
                <a:latin typeface="+mj-lt"/>
                <a:cs typeface="Times New Roman" panose="02020603050405020304" pitchFamily="18" charset="0"/>
              </a:rPr>
              <a:t>2. </a:t>
            </a:r>
            <a:r>
              <a:rPr lang="fr-FR" u="sng" dirty="0">
                <a:latin typeface="+mj-lt"/>
                <a:cs typeface="Times New Roman" panose="02020603050405020304" pitchFamily="18" charset="0"/>
              </a:rPr>
              <a:t>Who gives this type of education - State od Private sector - is it payed? by whom? - Difference between the education in the Private and State sector.</a:t>
            </a:r>
            <a:br>
              <a:rPr lang="fr-FR" u="sng" dirty="0">
                <a:latin typeface="+mj-lt"/>
                <a:cs typeface="Times New Roman" panose="02020603050405020304" pitchFamily="18" charset="0"/>
              </a:rPr>
            </a:br>
            <a:endParaRPr lang="fr-FR" u="sng" dirty="0">
              <a:latin typeface="+mj-lt"/>
              <a:cs typeface="Times New Roman" panose="02020603050405020304" pitchFamily="18" charset="0"/>
            </a:endParaRPr>
          </a:p>
          <a:p>
            <a:r>
              <a:rPr lang="fr-FR" dirty="0">
                <a:latin typeface="+mj-lt"/>
                <a:cs typeface="Times New Roman" panose="02020603050405020304" pitchFamily="18" charset="0"/>
              </a:rPr>
              <a:t>Les types d'éducation ? tout d'abord il y a les éducatrices (en privé ou en public = même formation). La formation d'éducatrice est payante. Elle est très chère si vous n'êtes pas du même canton (si vous habitez ailleurs) et sinon, c'est simplement un écolage à payer si vous habitez dans le même endroit (ou même canton). </a:t>
            </a:r>
          </a:p>
          <a:p>
            <a:r>
              <a:rPr lang="fr-FR" dirty="0">
                <a:latin typeface="+mj-lt"/>
                <a:cs typeface="Times New Roman" panose="02020603050405020304" pitchFamily="18" charset="0"/>
              </a:rPr>
              <a:t/>
            </a:r>
            <a:br>
              <a:rPr lang="fr-FR" dirty="0">
                <a:latin typeface="+mj-lt"/>
                <a:cs typeface="Times New Roman" panose="02020603050405020304" pitchFamily="18" charset="0"/>
              </a:rPr>
            </a:br>
            <a:endParaRPr lang="cs-CZ" dirty="0">
              <a:latin typeface="+mj-lt"/>
              <a:cs typeface="Times New Roman" panose="02020603050405020304" pitchFamily="18" charset="0"/>
            </a:endParaRPr>
          </a:p>
        </p:txBody>
      </p:sp>
    </p:spTree>
    <p:extLst>
      <p:ext uri="{BB962C8B-B14F-4D97-AF65-F5344CB8AC3E}">
        <p14:creationId xmlns:p14="http://schemas.microsoft.com/office/powerpoint/2010/main" val="40289812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10" name="Zástupný symbol pro obsah 9" descr="2.jpg"/>
          <p:cNvPicPr>
            <a:picLocks noGrp="1" noChangeAspect="1"/>
          </p:cNvPicPr>
          <p:nvPr>
            <p:ph idx="1"/>
          </p:nvPr>
        </p:nvPicPr>
        <p:blipFill>
          <a:blip r:embed="rId3" cstate="print"/>
          <a:stretch>
            <a:fillRect/>
          </a:stretch>
        </p:blipFill>
        <p:spPr>
          <a:xfrm>
            <a:off x="395536" y="6165304"/>
            <a:ext cx="8229600" cy="647934"/>
          </a:xfrm>
        </p:spPr>
      </p:pic>
      <p:pic>
        <p:nvPicPr>
          <p:cNvPr id="11" name="Obrázek 10" descr="3.jpg"/>
          <p:cNvPicPr>
            <a:picLocks noChangeAspect="1"/>
          </p:cNvPicPr>
          <p:nvPr/>
        </p:nvPicPr>
        <p:blipFill>
          <a:blip r:embed="rId4" cstate="print"/>
          <a:stretch>
            <a:fillRect/>
          </a:stretch>
        </p:blipFill>
        <p:spPr>
          <a:xfrm>
            <a:off x="0" y="1"/>
            <a:ext cx="9144000" cy="1844824"/>
          </a:xfrm>
          <a:prstGeom prst="rect">
            <a:avLst/>
          </a:prstGeom>
        </p:spPr>
      </p:pic>
      <p:sp>
        <p:nvSpPr>
          <p:cNvPr id="3" name="TextovéPole 2"/>
          <p:cNvSpPr txBox="1"/>
          <p:nvPr/>
        </p:nvSpPr>
        <p:spPr>
          <a:xfrm>
            <a:off x="809255" y="2176658"/>
            <a:ext cx="7740860" cy="3016210"/>
          </a:xfrm>
          <a:prstGeom prst="rect">
            <a:avLst/>
          </a:prstGeom>
          <a:noFill/>
        </p:spPr>
        <p:txBody>
          <a:bodyPr wrap="square" rtlCol="0">
            <a:spAutoFit/>
          </a:bodyPr>
          <a:lstStyle/>
          <a:p>
            <a:endParaRPr lang="cs-CZ" sz="1600" dirty="0">
              <a:latin typeface="Times New Roman" panose="02020603050405020304" pitchFamily="18" charset="0"/>
              <a:cs typeface="Times New Roman" panose="02020603050405020304" pitchFamily="18" charset="0"/>
            </a:endParaRPr>
          </a:p>
          <a:p>
            <a:r>
              <a:rPr lang="fr-FR" dirty="0" smtClean="0">
                <a:latin typeface="+mj-lt"/>
                <a:cs typeface="Times New Roman" panose="02020603050405020304" pitchFamily="18" charset="0"/>
              </a:rPr>
              <a:t>3</a:t>
            </a:r>
            <a:r>
              <a:rPr lang="fr-FR" dirty="0">
                <a:latin typeface="+mj-lt"/>
                <a:cs typeface="Times New Roman" panose="02020603050405020304" pitchFamily="18" charset="0"/>
              </a:rPr>
              <a:t>. </a:t>
            </a:r>
            <a:r>
              <a:rPr lang="fr-FR" u="sng" dirty="0">
                <a:latin typeface="+mj-lt"/>
                <a:cs typeface="Times New Roman" panose="02020603050405020304" pitchFamily="18" charset="0"/>
              </a:rPr>
              <a:t>Can anyone teach at these instituions without having the appropriate education.</a:t>
            </a:r>
            <a:br>
              <a:rPr lang="fr-FR" u="sng" dirty="0">
                <a:latin typeface="+mj-lt"/>
                <a:cs typeface="Times New Roman" panose="02020603050405020304" pitchFamily="18" charset="0"/>
              </a:rPr>
            </a:br>
            <a:endParaRPr lang="fr-FR" u="sng" dirty="0">
              <a:latin typeface="+mj-lt"/>
              <a:cs typeface="Times New Roman" panose="02020603050405020304" pitchFamily="18" charset="0"/>
            </a:endParaRPr>
          </a:p>
          <a:p>
            <a:r>
              <a:rPr lang="fr-FR" dirty="0">
                <a:latin typeface="+mj-lt"/>
                <a:cs typeface="Times New Roman" panose="02020603050405020304" pitchFamily="18" charset="0"/>
              </a:rPr>
              <a:t>Non ! bien sûr que non. Moi par exemple, je suis obligée d'engager des personnes qui sont soit : assistant socio-éducatif, ou éducateur de l'enfant. Je ne pourrais pas engager un professeur d'école enfantine par exemple, car il a un autre cursus de formation.</a:t>
            </a:r>
            <a:r>
              <a:rPr lang="fr-FR" sz="1600" dirty="0">
                <a:latin typeface="Times New Roman" panose="02020603050405020304" pitchFamily="18" charset="0"/>
                <a:cs typeface="Times New Roman" panose="02020603050405020304" pitchFamily="18" charset="0"/>
              </a:rPr>
              <a:t> </a:t>
            </a:r>
          </a:p>
          <a:p>
            <a:endParaRPr lang="cs-CZ" sz="1600" dirty="0" smtClean="0">
              <a:latin typeface="Times New Roman" panose="02020603050405020304" pitchFamily="18" charset="0"/>
              <a:cs typeface="Times New Roman" panose="02020603050405020304" pitchFamily="18" charset="0"/>
            </a:endParaRPr>
          </a:p>
          <a:p>
            <a:r>
              <a:rPr lang="fr-FR" sz="1600" dirty="0">
                <a:latin typeface="Times New Roman" panose="02020603050405020304" pitchFamily="18" charset="0"/>
                <a:cs typeface="Times New Roman" panose="02020603050405020304" pitchFamily="18" charset="0"/>
              </a:rPr>
              <a:t/>
            </a:r>
            <a:br>
              <a:rPr lang="fr-FR" sz="1600" dirty="0">
                <a:latin typeface="Times New Roman" panose="02020603050405020304" pitchFamily="18" charset="0"/>
                <a:cs typeface="Times New Roman" panose="02020603050405020304" pitchFamily="18" charset="0"/>
              </a:rPr>
            </a:br>
            <a:endParaRPr lang="cs-CZ" sz="1600" dirty="0">
              <a:latin typeface="Times New Roman" panose="02020603050405020304" pitchFamily="18" charset="0"/>
              <a:cs typeface="Times New Roman" panose="02020603050405020304" pitchFamily="18" charset="0"/>
            </a:endParaRPr>
          </a:p>
        </p:txBody>
      </p:sp>
      <p:sp>
        <p:nvSpPr>
          <p:cNvPr id="4" name="TextovéPole 3"/>
          <p:cNvSpPr txBox="1"/>
          <p:nvPr/>
        </p:nvSpPr>
        <p:spPr>
          <a:xfrm>
            <a:off x="827584" y="404664"/>
            <a:ext cx="7848872" cy="769441"/>
          </a:xfrm>
          <a:prstGeom prst="rect">
            <a:avLst/>
          </a:prstGeom>
          <a:noFill/>
        </p:spPr>
        <p:txBody>
          <a:bodyPr wrap="square" rtlCol="0">
            <a:spAutoFit/>
          </a:bodyPr>
          <a:lstStyle/>
          <a:p>
            <a:pPr algn="ctr"/>
            <a:r>
              <a:rPr lang="cs-CZ" sz="4400" dirty="0" err="1" smtClean="0">
                <a:solidFill>
                  <a:schemeClr val="bg1"/>
                </a:solidFill>
              </a:rPr>
              <a:t>Education</a:t>
            </a:r>
            <a:endParaRPr lang="cs-CZ" sz="4400" dirty="0"/>
          </a:p>
        </p:txBody>
      </p:sp>
    </p:spTree>
    <p:extLst>
      <p:ext uri="{BB962C8B-B14F-4D97-AF65-F5344CB8AC3E}">
        <p14:creationId xmlns:p14="http://schemas.microsoft.com/office/powerpoint/2010/main" val="191178402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10" name="Zástupný symbol pro obsah 9" descr="2.jpg"/>
          <p:cNvPicPr>
            <a:picLocks noGrp="1" noChangeAspect="1"/>
          </p:cNvPicPr>
          <p:nvPr>
            <p:ph idx="1"/>
          </p:nvPr>
        </p:nvPicPr>
        <p:blipFill>
          <a:blip r:embed="rId3" cstate="print"/>
          <a:stretch>
            <a:fillRect/>
          </a:stretch>
        </p:blipFill>
        <p:spPr>
          <a:xfrm>
            <a:off x="395536" y="6165304"/>
            <a:ext cx="8229600" cy="647934"/>
          </a:xfrm>
        </p:spPr>
      </p:pic>
      <p:pic>
        <p:nvPicPr>
          <p:cNvPr id="11" name="Obrázek 10" descr="3.jpg"/>
          <p:cNvPicPr>
            <a:picLocks noChangeAspect="1"/>
          </p:cNvPicPr>
          <p:nvPr/>
        </p:nvPicPr>
        <p:blipFill>
          <a:blip r:embed="rId4" cstate="print"/>
          <a:stretch>
            <a:fillRect/>
          </a:stretch>
        </p:blipFill>
        <p:spPr>
          <a:xfrm>
            <a:off x="0" y="1"/>
            <a:ext cx="9144000" cy="1916832"/>
          </a:xfrm>
          <a:prstGeom prst="rect">
            <a:avLst/>
          </a:prstGeom>
        </p:spPr>
      </p:pic>
      <p:sp>
        <p:nvSpPr>
          <p:cNvPr id="3" name="TextovéPole 2"/>
          <p:cNvSpPr txBox="1"/>
          <p:nvPr/>
        </p:nvSpPr>
        <p:spPr>
          <a:xfrm>
            <a:off x="809131" y="1984750"/>
            <a:ext cx="7824693" cy="3970318"/>
          </a:xfrm>
          <a:prstGeom prst="rect">
            <a:avLst/>
          </a:prstGeom>
          <a:noFill/>
        </p:spPr>
        <p:txBody>
          <a:bodyPr wrap="square" rtlCol="0">
            <a:spAutoFit/>
          </a:bodyPr>
          <a:lstStyle/>
          <a:p>
            <a:endParaRPr lang="cs-CZ" dirty="0">
              <a:latin typeface="+mj-lt"/>
              <a:cs typeface="Times New Roman" panose="02020603050405020304" pitchFamily="18" charset="0"/>
            </a:endParaRPr>
          </a:p>
          <a:p>
            <a:r>
              <a:rPr lang="fr-FR" dirty="0">
                <a:latin typeface="+mj-lt"/>
                <a:cs typeface="Times New Roman" panose="02020603050405020304" pitchFamily="18" charset="0"/>
              </a:rPr>
              <a:t>4. </a:t>
            </a:r>
            <a:r>
              <a:rPr lang="fr-FR" u="sng" dirty="0">
                <a:latin typeface="+mj-lt"/>
                <a:cs typeface="Times New Roman" panose="02020603050405020304" pitchFamily="18" charset="0"/>
              </a:rPr>
              <a:t>How many teachers are on each children meaning their age. How big classrooms are - for how many children on Elementary school. What type of education teachers have for people with DHD, mental ilness etc.</a:t>
            </a:r>
            <a:br>
              <a:rPr lang="fr-FR" u="sng" dirty="0">
                <a:latin typeface="+mj-lt"/>
                <a:cs typeface="Times New Roman" panose="02020603050405020304" pitchFamily="18" charset="0"/>
              </a:rPr>
            </a:br>
            <a:endParaRPr lang="fr-FR" u="sng" dirty="0">
              <a:latin typeface="+mj-lt"/>
              <a:cs typeface="Times New Roman" panose="02020603050405020304" pitchFamily="18" charset="0"/>
            </a:endParaRPr>
          </a:p>
          <a:p>
            <a:r>
              <a:rPr lang="fr-FR" dirty="0">
                <a:latin typeface="+mj-lt"/>
                <a:cs typeface="Times New Roman" panose="02020603050405020304" pitchFamily="18" charset="0"/>
              </a:rPr>
              <a:t>La loi est de 1 adulte diplômé pour 12 enfants, accompagné d'une personne en formation. Nos groupes sont composés d'environ 12 enfants par âge. 3 mois à 18 mois c'est la nurserie. De 18 mois à 3 ans se sont les trotteurs et les grands de 3 à 6 ans. Nous n'avons pas d'enfant qui ont des maladies. Pour les enfants qui ont des maladies, il existe des institutions spécialisées. Et les éducateurs sont des éducateurs Spécialisés aussi. </a:t>
            </a:r>
          </a:p>
          <a:p>
            <a:endParaRPr lang="cs-CZ" dirty="0" smtClean="0">
              <a:latin typeface="+mj-lt"/>
              <a:cs typeface="Times New Roman" panose="02020603050405020304" pitchFamily="18" charset="0"/>
            </a:endParaRPr>
          </a:p>
          <a:p>
            <a:r>
              <a:rPr lang="fr-FR" dirty="0">
                <a:latin typeface="+mj-lt"/>
                <a:cs typeface="Times New Roman" panose="02020603050405020304" pitchFamily="18" charset="0"/>
              </a:rPr>
              <a:t/>
            </a:r>
            <a:br>
              <a:rPr lang="fr-FR" dirty="0">
                <a:latin typeface="+mj-lt"/>
                <a:cs typeface="Times New Roman" panose="02020603050405020304" pitchFamily="18" charset="0"/>
              </a:rPr>
            </a:br>
            <a:endParaRPr lang="cs-CZ" dirty="0">
              <a:latin typeface="+mj-lt"/>
              <a:cs typeface="Times New Roman" panose="02020603050405020304" pitchFamily="18" charset="0"/>
            </a:endParaRPr>
          </a:p>
        </p:txBody>
      </p:sp>
      <p:sp>
        <p:nvSpPr>
          <p:cNvPr id="4" name="TextovéPole 3"/>
          <p:cNvSpPr txBox="1"/>
          <p:nvPr/>
        </p:nvSpPr>
        <p:spPr>
          <a:xfrm>
            <a:off x="827584" y="404664"/>
            <a:ext cx="7848872" cy="769441"/>
          </a:xfrm>
          <a:prstGeom prst="rect">
            <a:avLst/>
          </a:prstGeom>
          <a:noFill/>
        </p:spPr>
        <p:txBody>
          <a:bodyPr wrap="square" rtlCol="0">
            <a:spAutoFit/>
          </a:bodyPr>
          <a:lstStyle/>
          <a:p>
            <a:pPr algn="ctr"/>
            <a:r>
              <a:rPr lang="cs-CZ" sz="4400" dirty="0" err="1" smtClean="0">
                <a:solidFill>
                  <a:schemeClr val="bg1"/>
                </a:solidFill>
              </a:rPr>
              <a:t>Education</a:t>
            </a:r>
            <a:endParaRPr lang="cs-CZ" sz="4400" dirty="0"/>
          </a:p>
        </p:txBody>
      </p:sp>
    </p:spTree>
    <p:extLst>
      <p:ext uri="{BB962C8B-B14F-4D97-AF65-F5344CB8AC3E}">
        <p14:creationId xmlns:p14="http://schemas.microsoft.com/office/powerpoint/2010/main" val="39756585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10" name="Zástupný symbol pro obsah 9" descr="2.jpg"/>
          <p:cNvPicPr>
            <a:picLocks noGrp="1" noChangeAspect="1"/>
          </p:cNvPicPr>
          <p:nvPr>
            <p:ph idx="1"/>
          </p:nvPr>
        </p:nvPicPr>
        <p:blipFill>
          <a:blip r:embed="rId3" cstate="print"/>
          <a:stretch>
            <a:fillRect/>
          </a:stretch>
        </p:blipFill>
        <p:spPr>
          <a:xfrm>
            <a:off x="395536" y="6165304"/>
            <a:ext cx="8229600" cy="647934"/>
          </a:xfrm>
        </p:spPr>
      </p:pic>
      <p:pic>
        <p:nvPicPr>
          <p:cNvPr id="11" name="Obrázek 10" descr="3.jpg"/>
          <p:cNvPicPr>
            <a:picLocks noChangeAspect="1"/>
          </p:cNvPicPr>
          <p:nvPr/>
        </p:nvPicPr>
        <p:blipFill>
          <a:blip r:embed="rId4" cstate="print"/>
          <a:stretch>
            <a:fillRect/>
          </a:stretch>
        </p:blipFill>
        <p:spPr>
          <a:xfrm>
            <a:off x="0" y="1"/>
            <a:ext cx="9144000" cy="1988840"/>
          </a:xfrm>
          <a:prstGeom prst="rect">
            <a:avLst/>
          </a:prstGeom>
        </p:spPr>
      </p:pic>
      <p:sp>
        <p:nvSpPr>
          <p:cNvPr id="3" name="TextovéPole 2"/>
          <p:cNvSpPr txBox="1"/>
          <p:nvPr/>
        </p:nvSpPr>
        <p:spPr>
          <a:xfrm>
            <a:off x="827583" y="2389530"/>
            <a:ext cx="7878901" cy="3416320"/>
          </a:xfrm>
          <a:prstGeom prst="rect">
            <a:avLst/>
          </a:prstGeom>
          <a:noFill/>
        </p:spPr>
        <p:txBody>
          <a:bodyPr wrap="square" rtlCol="0">
            <a:spAutoFit/>
          </a:bodyPr>
          <a:lstStyle/>
          <a:p>
            <a:endParaRPr lang="cs-CZ" dirty="0" smtClean="0">
              <a:latin typeface="+mj-lt"/>
              <a:cs typeface="Times New Roman" panose="02020603050405020304" pitchFamily="18" charset="0"/>
            </a:endParaRPr>
          </a:p>
          <a:p>
            <a:r>
              <a:rPr lang="fr-FR" dirty="0" smtClean="0">
                <a:latin typeface="+mj-lt"/>
                <a:cs typeface="Times New Roman" panose="02020603050405020304" pitchFamily="18" charset="0"/>
              </a:rPr>
              <a:t>5</a:t>
            </a:r>
            <a:r>
              <a:rPr lang="fr-FR" dirty="0">
                <a:latin typeface="+mj-lt"/>
                <a:cs typeface="Times New Roman" panose="02020603050405020304" pitchFamily="18" charset="0"/>
              </a:rPr>
              <a:t>. </a:t>
            </a:r>
            <a:r>
              <a:rPr lang="fr-FR" u="sng" dirty="0">
                <a:latin typeface="+mj-lt"/>
                <a:cs typeface="Times New Roman" panose="02020603050405020304" pitchFamily="18" charset="0"/>
              </a:rPr>
              <a:t>Till the age of 6, what type of education these kids have. So we can compare it with the czech republic</a:t>
            </a:r>
            <a:br>
              <a:rPr lang="fr-FR" u="sng" dirty="0">
                <a:latin typeface="+mj-lt"/>
                <a:cs typeface="Times New Roman" panose="02020603050405020304" pitchFamily="18" charset="0"/>
              </a:rPr>
            </a:br>
            <a:endParaRPr lang="fr-FR" u="sng" dirty="0">
              <a:latin typeface="+mj-lt"/>
              <a:cs typeface="Times New Roman" panose="02020603050405020304" pitchFamily="18" charset="0"/>
            </a:endParaRPr>
          </a:p>
          <a:p>
            <a:r>
              <a:rPr lang="fr-FR" dirty="0">
                <a:latin typeface="+mj-lt"/>
                <a:cs typeface="Times New Roman" panose="02020603050405020304" pitchFamily="18" charset="0"/>
              </a:rPr>
              <a:t>Je ne comprends pas vraiment lorsque vous demandez "quel type d'éducation"….toutes les crèches ont des façons de faire différentes. Nous, à l'enfantaisie, nous travaillons avec la méthode Pikler, donc, pédagogie basée sur l'individu. Les enfants recherchent et découvrent leurs propres ressources. L'adulte ne force pas l'enfant à faire des choses dont il n'en aurait pas l'envie…par exemple. </a:t>
            </a:r>
          </a:p>
          <a:p>
            <a:r>
              <a:rPr lang="fr-FR" dirty="0">
                <a:latin typeface="+mj-lt"/>
                <a:cs typeface="Times New Roman" panose="02020603050405020304" pitchFamily="18" charset="0"/>
              </a:rPr>
              <a:t/>
            </a:r>
            <a:br>
              <a:rPr lang="fr-FR" dirty="0">
                <a:latin typeface="+mj-lt"/>
                <a:cs typeface="Times New Roman" panose="02020603050405020304" pitchFamily="18" charset="0"/>
              </a:rPr>
            </a:br>
            <a:endParaRPr lang="fr-FR" dirty="0">
              <a:latin typeface="+mj-lt"/>
              <a:cs typeface="Times New Roman" panose="02020603050405020304" pitchFamily="18" charset="0"/>
            </a:endParaRPr>
          </a:p>
        </p:txBody>
      </p:sp>
      <p:sp>
        <p:nvSpPr>
          <p:cNvPr id="4" name="TextovéPole 3"/>
          <p:cNvSpPr txBox="1"/>
          <p:nvPr/>
        </p:nvSpPr>
        <p:spPr>
          <a:xfrm>
            <a:off x="611560" y="476672"/>
            <a:ext cx="8064896" cy="769441"/>
          </a:xfrm>
          <a:prstGeom prst="rect">
            <a:avLst/>
          </a:prstGeom>
          <a:noFill/>
        </p:spPr>
        <p:txBody>
          <a:bodyPr wrap="square" rtlCol="0">
            <a:spAutoFit/>
          </a:bodyPr>
          <a:lstStyle/>
          <a:p>
            <a:pPr algn="ctr"/>
            <a:r>
              <a:rPr lang="cs-CZ" sz="4400" dirty="0" err="1">
                <a:solidFill>
                  <a:schemeClr val="bg1"/>
                </a:solidFill>
              </a:rPr>
              <a:t>Education</a:t>
            </a:r>
            <a:endParaRPr lang="cs-CZ" sz="4400" dirty="0"/>
          </a:p>
        </p:txBody>
      </p:sp>
    </p:spTree>
    <p:extLst>
      <p:ext uri="{BB962C8B-B14F-4D97-AF65-F5344CB8AC3E}">
        <p14:creationId xmlns:p14="http://schemas.microsoft.com/office/powerpoint/2010/main" val="271146544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10" name="Zástupný symbol pro obsah 9" descr="2.jpg"/>
          <p:cNvPicPr>
            <a:picLocks noGrp="1" noChangeAspect="1"/>
          </p:cNvPicPr>
          <p:nvPr>
            <p:ph idx="1"/>
          </p:nvPr>
        </p:nvPicPr>
        <p:blipFill>
          <a:blip r:embed="rId3" cstate="print"/>
          <a:stretch>
            <a:fillRect/>
          </a:stretch>
        </p:blipFill>
        <p:spPr>
          <a:xfrm>
            <a:off x="395536" y="6165304"/>
            <a:ext cx="8229600" cy="647934"/>
          </a:xfrm>
        </p:spPr>
      </p:pic>
      <p:pic>
        <p:nvPicPr>
          <p:cNvPr id="11" name="Obrázek 10" descr="3.jpg"/>
          <p:cNvPicPr>
            <a:picLocks noChangeAspect="1"/>
          </p:cNvPicPr>
          <p:nvPr/>
        </p:nvPicPr>
        <p:blipFill>
          <a:blip r:embed="rId4" cstate="print"/>
          <a:stretch>
            <a:fillRect/>
          </a:stretch>
        </p:blipFill>
        <p:spPr>
          <a:xfrm>
            <a:off x="0" y="1"/>
            <a:ext cx="9144000" cy="1916832"/>
          </a:xfrm>
          <a:prstGeom prst="rect">
            <a:avLst/>
          </a:prstGeom>
        </p:spPr>
      </p:pic>
      <p:sp>
        <p:nvSpPr>
          <p:cNvPr id="3" name="TextovéPole 2"/>
          <p:cNvSpPr txBox="1"/>
          <p:nvPr/>
        </p:nvSpPr>
        <p:spPr>
          <a:xfrm>
            <a:off x="1134395" y="2206635"/>
            <a:ext cx="7235250" cy="2585323"/>
          </a:xfrm>
          <a:prstGeom prst="rect">
            <a:avLst/>
          </a:prstGeom>
          <a:noFill/>
        </p:spPr>
        <p:txBody>
          <a:bodyPr wrap="square" rtlCol="0">
            <a:spAutoFit/>
          </a:bodyPr>
          <a:lstStyle/>
          <a:p>
            <a:r>
              <a:rPr lang="fr-FR" dirty="0">
                <a:latin typeface="+mj-lt"/>
                <a:cs typeface="Times New Roman" panose="02020603050405020304" pitchFamily="18" charset="0"/>
              </a:rPr>
              <a:t/>
            </a:r>
            <a:br>
              <a:rPr lang="fr-FR" dirty="0">
                <a:latin typeface="+mj-lt"/>
                <a:cs typeface="Times New Roman" panose="02020603050405020304" pitchFamily="18" charset="0"/>
              </a:rPr>
            </a:br>
            <a:r>
              <a:rPr lang="fr-FR" dirty="0">
                <a:latin typeface="+mj-lt"/>
                <a:cs typeface="Times New Roman" panose="02020603050405020304" pitchFamily="18" charset="0"/>
              </a:rPr>
              <a:t>6. </a:t>
            </a:r>
            <a:r>
              <a:rPr lang="fr-FR" u="sng" dirty="0">
                <a:latin typeface="+mj-lt"/>
                <a:cs typeface="Times New Roman" panose="02020603050405020304" pitchFamily="18" charset="0"/>
              </a:rPr>
              <a:t>How family works in School Care ,can they assist school care on children. What does it take?</a:t>
            </a:r>
            <a:br>
              <a:rPr lang="fr-FR" u="sng" dirty="0">
                <a:latin typeface="+mj-lt"/>
                <a:cs typeface="Times New Roman" panose="02020603050405020304" pitchFamily="18" charset="0"/>
              </a:rPr>
            </a:br>
            <a:endParaRPr lang="fr-FR" u="sng" dirty="0">
              <a:latin typeface="+mj-lt"/>
              <a:cs typeface="Times New Roman" panose="02020603050405020304" pitchFamily="18" charset="0"/>
            </a:endParaRPr>
          </a:p>
          <a:p>
            <a:r>
              <a:rPr lang="fr-FR" dirty="0">
                <a:latin typeface="+mj-lt"/>
                <a:cs typeface="Times New Roman" panose="02020603050405020304" pitchFamily="18" charset="0"/>
              </a:rPr>
              <a:t>Non, les parents ne sont pas là pendant l'accueil des enfants. Les parents peuvent voir au début comment nous travaillons, mais ils ne restent en général pas sur place. Au début du placement, nous avons une période d'adoption pour les enfants, les parents peuvent aussi, durant cette période, s'habituer à nous et voir comment nous travaillons. </a:t>
            </a:r>
          </a:p>
        </p:txBody>
      </p:sp>
      <p:sp>
        <p:nvSpPr>
          <p:cNvPr id="4" name="TextovéPole 3"/>
          <p:cNvSpPr txBox="1"/>
          <p:nvPr/>
        </p:nvSpPr>
        <p:spPr>
          <a:xfrm>
            <a:off x="611560" y="476672"/>
            <a:ext cx="8064896" cy="769441"/>
          </a:xfrm>
          <a:prstGeom prst="rect">
            <a:avLst/>
          </a:prstGeom>
          <a:noFill/>
        </p:spPr>
        <p:txBody>
          <a:bodyPr wrap="square" rtlCol="0">
            <a:spAutoFit/>
          </a:bodyPr>
          <a:lstStyle/>
          <a:p>
            <a:pPr algn="ctr"/>
            <a:r>
              <a:rPr lang="cs-CZ" sz="4400" dirty="0" err="1">
                <a:solidFill>
                  <a:schemeClr val="bg1"/>
                </a:solidFill>
              </a:rPr>
              <a:t>Education</a:t>
            </a:r>
            <a:endParaRPr lang="cs-CZ" sz="4400" dirty="0"/>
          </a:p>
        </p:txBody>
      </p:sp>
    </p:spTree>
    <p:extLst>
      <p:ext uri="{BB962C8B-B14F-4D97-AF65-F5344CB8AC3E}">
        <p14:creationId xmlns:p14="http://schemas.microsoft.com/office/powerpoint/2010/main" val="271518541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10" name="Zástupný symbol pro obsah 9" descr="2.jpg"/>
          <p:cNvPicPr>
            <a:picLocks noGrp="1" noChangeAspect="1"/>
          </p:cNvPicPr>
          <p:nvPr>
            <p:ph idx="1"/>
          </p:nvPr>
        </p:nvPicPr>
        <p:blipFill>
          <a:blip r:embed="rId3" cstate="print"/>
          <a:stretch>
            <a:fillRect/>
          </a:stretch>
        </p:blipFill>
        <p:spPr>
          <a:xfrm>
            <a:off x="395536" y="6165304"/>
            <a:ext cx="8229600" cy="647934"/>
          </a:xfrm>
        </p:spPr>
      </p:pic>
      <p:pic>
        <p:nvPicPr>
          <p:cNvPr id="11" name="Obrázek 10" descr="3.jpg"/>
          <p:cNvPicPr>
            <a:picLocks noChangeAspect="1"/>
          </p:cNvPicPr>
          <p:nvPr/>
        </p:nvPicPr>
        <p:blipFill>
          <a:blip r:embed="rId4" cstate="print"/>
          <a:stretch>
            <a:fillRect/>
          </a:stretch>
        </p:blipFill>
        <p:spPr>
          <a:xfrm>
            <a:off x="0" y="1"/>
            <a:ext cx="9144000" cy="1556792"/>
          </a:xfrm>
          <a:prstGeom prst="rect">
            <a:avLst/>
          </a:prstGeom>
        </p:spPr>
      </p:pic>
      <p:sp>
        <p:nvSpPr>
          <p:cNvPr id="3" name="TextovéPole 2"/>
          <p:cNvSpPr txBox="1"/>
          <p:nvPr/>
        </p:nvSpPr>
        <p:spPr>
          <a:xfrm>
            <a:off x="827584" y="1772816"/>
            <a:ext cx="7323899" cy="4247317"/>
          </a:xfrm>
          <a:prstGeom prst="rect">
            <a:avLst/>
          </a:prstGeom>
          <a:noFill/>
        </p:spPr>
        <p:txBody>
          <a:bodyPr wrap="square" rtlCol="0">
            <a:spAutoFit/>
          </a:bodyPr>
          <a:lstStyle/>
          <a:p>
            <a:endParaRPr lang="cs-CZ" dirty="0">
              <a:latin typeface="+mj-lt"/>
              <a:cs typeface="Times New Roman" panose="02020603050405020304" pitchFamily="18" charset="0"/>
            </a:endParaRPr>
          </a:p>
          <a:p>
            <a:endParaRPr lang="cs-CZ" dirty="0" smtClean="0">
              <a:latin typeface="+mj-lt"/>
              <a:cs typeface="Times New Roman" panose="02020603050405020304" pitchFamily="18" charset="0"/>
            </a:endParaRPr>
          </a:p>
          <a:p>
            <a:r>
              <a:rPr lang="fr-FR" dirty="0" smtClean="0">
                <a:latin typeface="+mj-lt"/>
                <a:cs typeface="Times New Roman" panose="02020603050405020304" pitchFamily="18" charset="0"/>
              </a:rPr>
              <a:t>7</a:t>
            </a:r>
            <a:r>
              <a:rPr lang="fr-FR" dirty="0">
                <a:latin typeface="+mj-lt"/>
                <a:cs typeface="Times New Roman" panose="02020603050405020304" pitchFamily="18" charset="0"/>
              </a:rPr>
              <a:t>. </a:t>
            </a:r>
            <a:r>
              <a:rPr lang="fr-FR" u="sng" dirty="0">
                <a:latin typeface="+mj-lt"/>
                <a:cs typeface="Times New Roman" panose="02020603050405020304" pitchFamily="18" charset="0"/>
              </a:rPr>
              <a:t>Carrier stage. What tpe of education people need to become director, assistant, teacher, etc.</a:t>
            </a:r>
            <a:br>
              <a:rPr lang="fr-FR" u="sng" dirty="0">
                <a:latin typeface="+mj-lt"/>
                <a:cs typeface="Times New Roman" panose="02020603050405020304" pitchFamily="18" charset="0"/>
              </a:rPr>
            </a:br>
            <a:endParaRPr lang="fr-FR" u="sng" dirty="0">
              <a:latin typeface="+mj-lt"/>
              <a:cs typeface="Times New Roman" panose="02020603050405020304" pitchFamily="18" charset="0"/>
            </a:endParaRPr>
          </a:p>
          <a:p>
            <a:r>
              <a:rPr lang="fr-FR" dirty="0">
                <a:latin typeface="+mj-lt"/>
                <a:cs typeface="Times New Roman" panose="02020603050405020304" pitchFamily="18" charset="0"/>
              </a:rPr>
              <a:t>Pour devenir directrice : nous devons avoir minimum 5 ans de pratique en tant qu'éducateur diplômé. Ensuite, il faut avoir une formation supplémentaire en gestion d'équipe et de management. Pour ouvrir une structure cela prend du temps et surtout de la prise de risque. Moi, par exemple, j'ai dû signer un contrat de bail, avant d'avoir l'autorisation finale pour ouvrir la crèche !!!</a:t>
            </a:r>
            <a:br>
              <a:rPr lang="fr-FR" dirty="0">
                <a:latin typeface="+mj-lt"/>
                <a:cs typeface="Times New Roman" panose="02020603050405020304" pitchFamily="18" charset="0"/>
              </a:rPr>
            </a:br>
            <a:endParaRPr lang="cs-CZ" dirty="0">
              <a:latin typeface="+mj-lt"/>
              <a:cs typeface="Times New Roman" panose="02020603050405020304" pitchFamily="18" charset="0"/>
            </a:endParaRPr>
          </a:p>
          <a:p>
            <a:r>
              <a:rPr lang="fr-FR" dirty="0">
                <a:latin typeface="+mj-lt"/>
                <a:cs typeface="Times New Roman" panose="02020603050405020304" pitchFamily="18" charset="0"/>
              </a:rPr>
              <a:t/>
            </a:r>
            <a:br>
              <a:rPr lang="fr-FR" dirty="0">
                <a:latin typeface="+mj-lt"/>
                <a:cs typeface="Times New Roman" panose="02020603050405020304" pitchFamily="18" charset="0"/>
              </a:rPr>
            </a:br>
            <a:endParaRPr lang="fr-FR" dirty="0">
              <a:latin typeface="+mj-lt"/>
              <a:cs typeface="Times New Roman" panose="02020603050405020304" pitchFamily="18" charset="0"/>
            </a:endParaRPr>
          </a:p>
          <a:p>
            <a:endParaRPr lang="cs-CZ" dirty="0">
              <a:latin typeface="+mj-lt"/>
              <a:cs typeface="Times New Roman" panose="02020603050405020304" pitchFamily="18" charset="0"/>
            </a:endParaRPr>
          </a:p>
        </p:txBody>
      </p:sp>
      <p:sp>
        <p:nvSpPr>
          <p:cNvPr id="4" name="TextovéPole 3"/>
          <p:cNvSpPr txBox="1"/>
          <p:nvPr/>
        </p:nvSpPr>
        <p:spPr>
          <a:xfrm>
            <a:off x="374619" y="332656"/>
            <a:ext cx="8301837" cy="769441"/>
          </a:xfrm>
          <a:prstGeom prst="rect">
            <a:avLst/>
          </a:prstGeom>
          <a:noFill/>
        </p:spPr>
        <p:txBody>
          <a:bodyPr wrap="square" rtlCol="0">
            <a:spAutoFit/>
          </a:bodyPr>
          <a:lstStyle/>
          <a:p>
            <a:pPr algn="ctr"/>
            <a:r>
              <a:rPr lang="cs-CZ" sz="4400" dirty="0" err="1">
                <a:solidFill>
                  <a:schemeClr val="bg1"/>
                </a:solidFill>
              </a:rPr>
              <a:t>Education</a:t>
            </a:r>
            <a:endParaRPr lang="cs-CZ" sz="4400" dirty="0"/>
          </a:p>
        </p:txBody>
      </p:sp>
    </p:spTree>
    <p:extLst>
      <p:ext uri="{BB962C8B-B14F-4D97-AF65-F5344CB8AC3E}">
        <p14:creationId xmlns:p14="http://schemas.microsoft.com/office/powerpoint/2010/main" val="17154256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10" name="Zástupný symbol pro obsah 9" descr="2.jpg"/>
          <p:cNvPicPr>
            <a:picLocks noGrp="1" noChangeAspect="1"/>
          </p:cNvPicPr>
          <p:nvPr>
            <p:ph idx="1"/>
          </p:nvPr>
        </p:nvPicPr>
        <p:blipFill>
          <a:blip r:embed="rId3" cstate="print"/>
          <a:stretch>
            <a:fillRect/>
          </a:stretch>
        </p:blipFill>
        <p:spPr>
          <a:xfrm>
            <a:off x="395536" y="6165304"/>
            <a:ext cx="8229600" cy="647934"/>
          </a:xfrm>
        </p:spPr>
      </p:pic>
      <p:pic>
        <p:nvPicPr>
          <p:cNvPr id="11" name="Obrázek 10" descr="3.jpg"/>
          <p:cNvPicPr>
            <a:picLocks noChangeAspect="1"/>
          </p:cNvPicPr>
          <p:nvPr/>
        </p:nvPicPr>
        <p:blipFill>
          <a:blip r:embed="rId4" cstate="print"/>
          <a:stretch>
            <a:fillRect/>
          </a:stretch>
        </p:blipFill>
        <p:spPr>
          <a:xfrm>
            <a:off x="0" y="1"/>
            <a:ext cx="9144000" cy="1916832"/>
          </a:xfrm>
          <a:prstGeom prst="rect">
            <a:avLst/>
          </a:prstGeom>
        </p:spPr>
      </p:pic>
      <p:sp>
        <p:nvSpPr>
          <p:cNvPr id="3" name="TextovéPole 2"/>
          <p:cNvSpPr txBox="1"/>
          <p:nvPr/>
        </p:nvSpPr>
        <p:spPr>
          <a:xfrm>
            <a:off x="808085" y="2253382"/>
            <a:ext cx="7434903" cy="3139321"/>
          </a:xfrm>
          <a:prstGeom prst="rect">
            <a:avLst/>
          </a:prstGeom>
          <a:noFill/>
        </p:spPr>
        <p:txBody>
          <a:bodyPr wrap="square" rtlCol="0">
            <a:spAutoFit/>
          </a:bodyPr>
          <a:lstStyle/>
          <a:p>
            <a:endParaRPr lang="cs-CZ" dirty="0">
              <a:latin typeface="+mj-lt"/>
              <a:cs typeface="Times New Roman" panose="02020603050405020304" pitchFamily="18" charset="0"/>
            </a:endParaRPr>
          </a:p>
          <a:p>
            <a:r>
              <a:rPr lang="fr-FR" dirty="0">
                <a:latin typeface="+mj-lt"/>
                <a:cs typeface="Times New Roman" panose="02020603050405020304" pitchFamily="18" charset="0"/>
              </a:rPr>
              <a:t>8. </a:t>
            </a:r>
            <a:r>
              <a:rPr lang="fr-FR" u="sng" dirty="0">
                <a:latin typeface="+mj-lt"/>
                <a:cs typeface="Times New Roman" panose="02020603050405020304" pitchFamily="18" charset="0"/>
              </a:rPr>
              <a:t>Payment for people in school education. How they payment is being rised through the time they work.</a:t>
            </a:r>
            <a:br>
              <a:rPr lang="fr-FR" u="sng" dirty="0">
                <a:latin typeface="+mj-lt"/>
                <a:cs typeface="Times New Roman" panose="02020603050405020304" pitchFamily="18" charset="0"/>
              </a:rPr>
            </a:br>
            <a:endParaRPr lang="fr-FR" u="sng" dirty="0">
              <a:latin typeface="+mj-lt"/>
              <a:cs typeface="Times New Roman" panose="02020603050405020304" pitchFamily="18" charset="0"/>
            </a:endParaRPr>
          </a:p>
          <a:p>
            <a:r>
              <a:rPr lang="fr-FR" dirty="0">
                <a:latin typeface="+mj-lt"/>
                <a:cs typeface="Times New Roman" panose="02020603050405020304" pitchFamily="18" charset="0"/>
              </a:rPr>
              <a:t>Les employées ont un salaire de base fixé en fonction de leur formation (Assistant socio éducatif ou éducateur) et les années d'expérience…si la structure fonctionne bien, les employées reçoivent elles aussi des salaires en fonction.</a:t>
            </a:r>
          </a:p>
          <a:p>
            <a:r>
              <a:rPr lang="fr-FR" dirty="0">
                <a:latin typeface="+mj-lt"/>
                <a:cs typeface="Times New Roman" panose="02020603050405020304" pitchFamily="18" charset="0"/>
              </a:rPr>
              <a:t/>
            </a:r>
            <a:br>
              <a:rPr lang="fr-FR" dirty="0">
                <a:latin typeface="+mj-lt"/>
                <a:cs typeface="Times New Roman" panose="02020603050405020304" pitchFamily="18" charset="0"/>
              </a:rPr>
            </a:br>
            <a:endParaRPr lang="fr-FR" dirty="0">
              <a:latin typeface="+mj-lt"/>
              <a:cs typeface="Times New Roman" panose="02020603050405020304" pitchFamily="18" charset="0"/>
            </a:endParaRPr>
          </a:p>
          <a:p>
            <a:endParaRPr lang="cs-CZ" dirty="0">
              <a:latin typeface="+mj-lt"/>
              <a:cs typeface="Times New Roman" panose="02020603050405020304" pitchFamily="18" charset="0"/>
            </a:endParaRPr>
          </a:p>
        </p:txBody>
      </p:sp>
      <p:sp>
        <p:nvSpPr>
          <p:cNvPr id="4" name="TextovéPole 3"/>
          <p:cNvSpPr txBox="1"/>
          <p:nvPr/>
        </p:nvSpPr>
        <p:spPr>
          <a:xfrm>
            <a:off x="374619" y="332656"/>
            <a:ext cx="8301837" cy="769441"/>
          </a:xfrm>
          <a:prstGeom prst="rect">
            <a:avLst/>
          </a:prstGeom>
          <a:noFill/>
        </p:spPr>
        <p:txBody>
          <a:bodyPr wrap="square" rtlCol="0">
            <a:spAutoFit/>
          </a:bodyPr>
          <a:lstStyle/>
          <a:p>
            <a:pPr algn="ctr"/>
            <a:r>
              <a:rPr lang="cs-CZ" sz="4400" dirty="0" err="1">
                <a:solidFill>
                  <a:schemeClr val="bg1"/>
                </a:solidFill>
              </a:rPr>
              <a:t>Education</a:t>
            </a:r>
            <a:endParaRPr lang="cs-CZ" sz="4400" dirty="0"/>
          </a:p>
        </p:txBody>
      </p:sp>
    </p:spTree>
    <p:extLst>
      <p:ext uri="{BB962C8B-B14F-4D97-AF65-F5344CB8AC3E}">
        <p14:creationId xmlns:p14="http://schemas.microsoft.com/office/powerpoint/2010/main" val="38614502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577</TotalTime>
  <Words>199</Words>
  <Application>Microsoft Office PowerPoint</Application>
  <PresentationFormat>Předvádění na obrazovce (4:3)</PresentationFormat>
  <Paragraphs>52</Paragraphs>
  <Slides>9</Slides>
  <Notes>8</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Motiv sady Office</vt:lpstr>
      <vt:lpstr>Vzdělávací systém pedagogů ve Švýcarsku </vt:lpstr>
      <vt:lpstr>Education </vt:lpstr>
      <vt:lpstr>Education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Roman</dc:creator>
  <cp:lastModifiedBy>Kavanova</cp:lastModifiedBy>
  <cp:revision>14</cp:revision>
  <dcterms:created xsi:type="dcterms:W3CDTF">2013-09-30T10:33:17Z</dcterms:created>
  <dcterms:modified xsi:type="dcterms:W3CDTF">2014-01-20T22:57:57Z</dcterms:modified>
</cp:coreProperties>
</file>