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4" r:id="rId3"/>
    <p:sldId id="293" r:id="rId4"/>
    <p:sldId id="292" r:id="rId5"/>
    <p:sldId id="265" r:id="rId6"/>
    <p:sldId id="271" r:id="rId7"/>
    <p:sldId id="273" r:id="rId8"/>
    <p:sldId id="275" r:id="rId9"/>
    <p:sldId id="289" r:id="rId10"/>
    <p:sldId id="290" r:id="rId11"/>
    <p:sldId id="291"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71" autoAdjust="0"/>
  </p:normalViewPr>
  <p:slideViewPr>
    <p:cSldViewPr>
      <p:cViewPr varScale="1">
        <p:scale>
          <a:sx n="70" d="100"/>
          <a:sy n="70" d="100"/>
        </p:scale>
        <p:origin x="-13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78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DBFD0C-CD76-4A0F-8C64-5938D2EAA8BE}" type="datetimeFigureOut">
              <a:rPr lang="cs-CZ" smtClean="0"/>
              <a:pPr/>
              <a:t>21.1.2014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E539F-070D-4F89-B72A-9F4FC657A33A}" type="slidenum">
              <a:rPr lang="cs-CZ" smtClean="0"/>
              <a:pPr/>
              <a:t>‹#›</a:t>
            </a:fld>
            <a:endParaRPr lang="cs-CZ"/>
          </a:p>
        </p:txBody>
      </p:sp>
    </p:spTree>
    <p:extLst>
      <p:ext uri="{BB962C8B-B14F-4D97-AF65-F5344CB8AC3E}">
        <p14:creationId xmlns:p14="http://schemas.microsoft.com/office/powerpoint/2010/main" val="1480366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2</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11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3</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6</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7</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10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60446C2-E3A6-4F76-BD58-880696640323}" type="datetimeFigureOut">
              <a:rPr lang="cs-CZ" smtClean="0"/>
              <a:pPr/>
              <a:t>21.1.2014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60446C2-E3A6-4F76-BD58-880696640323}" type="datetimeFigureOut">
              <a:rPr lang="cs-CZ" smtClean="0"/>
              <a:pPr/>
              <a:t>21.1.2014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60446C2-E3A6-4F76-BD58-880696640323}" type="datetimeFigureOut">
              <a:rPr lang="cs-CZ" smtClean="0"/>
              <a:pPr/>
              <a:t>21.1.2014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60446C2-E3A6-4F76-BD58-880696640323}" type="datetimeFigureOut">
              <a:rPr lang="cs-CZ" smtClean="0"/>
              <a:pPr/>
              <a:t>21.1.2014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60446C2-E3A6-4F76-BD58-880696640323}" type="datetimeFigureOut">
              <a:rPr lang="cs-CZ" smtClean="0"/>
              <a:pPr/>
              <a:t>21.1.2014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60446C2-E3A6-4F76-BD58-880696640323}" type="datetimeFigureOut">
              <a:rPr lang="cs-CZ" smtClean="0"/>
              <a:pPr/>
              <a:t>21.1.2014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446C2-E3A6-4F76-BD58-880696640323}" type="datetimeFigureOut">
              <a:rPr lang="cs-CZ" smtClean="0"/>
              <a:pPr/>
              <a:t>21.1.2014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92E78-29BA-4040-8FEE-2EF776E2747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hyperlink" Target="http://www.osu.cz/" TargetMode="External"/><Relationship Id="rId13" Type="http://schemas.openxmlformats.org/officeDocument/2006/relationships/hyperlink" Target="http://www.zcu.cz/" TargetMode="External"/><Relationship Id="rId3" Type="http://schemas.openxmlformats.org/officeDocument/2006/relationships/image" Target="../media/image2.jpeg"/><Relationship Id="rId7" Type="http://schemas.openxmlformats.org/officeDocument/2006/relationships/hyperlink" Target="http://www.jcu.cz/" TargetMode="External"/><Relationship Id="rId12" Type="http://schemas.openxmlformats.org/officeDocument/2006/relationships/hyperlink" Target="http://www.upol.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muni.cz/" TargetMode="External"/><Relationship Id="rId11" Type="http://schemas.openxmlformats.org/officeDocument/2006/relationships/hyperlink" Target="http://www.ujep.cz/" TargetMode="External"/><Relationship Id="rId5" Type="http://schemas.openxmlformats.org/officeDocument/2006/relationships/hyperlink" Target="http://www.cuni.cz/" TargetMode="External"/><Relationship Id="rId10" Type="http://schemas.openxmlformats.org/officeDocument/2006/relationships/hyperlink" Target="http://www.uhk.cz/" TargetMode="External"/><Relationship Id="rId4" Type="http://schemas.openxmlformats.org/officeDocument/2006/relationships/image" Target="../media/image3.jpeg"/><Relationship Id="rId9" Type="http://schemas.openxmlformats.org/officeDocument/2006/relationships/hyperlink" Target="http://www.tul.cz/"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dirty="0"/>
          </a:p>
        </p:txBody>
      </p:sp>
      <p:sp>
        <p:nvSpPr>
          <p:cNvPr id="3" name="Podnadpis 2"/>
          <p:cNvSpPr>
            <a:spLocks noGrp="1"/>
          </p:cNvSpPr>
          <p:nvPr>
            <p:ph type="subTitle" idx="1"/>
          </p:nvPr>
        </p:nvSpPr>
        <p:spPr/>
        <p:txBody>
          <a:bodyPr/>
          <a:lstStyle/>
          <a:p>
            <a:endParaRPr lang="cs-CZ"/>
          </a:p>
        </p:txBody>
      </p:sp>
      <p:pic>
        <p:nvPicPr>
          <p:cNvPr id="6" name="Obrázek 5" descr="1.jpg"/>
          <p:cNvPicPr>
            <a:picLocks noChangeAspect="1"/>
          </p:cNvPicPr>
          <p:nvPr/>
        </p:nvPicPr>
        <p:blipFill>
          <a:blip r:embed="rId2" cstate="print"/>
          <a:stretch>
            <a:fillRect/>
          </a:stretch>
        </p:blipFill>
        <p:spPr>
          <a:xfrm>
            <a:off x="-518" y="-27384"/>
            <a:ext cx="9144000" cy="6774287"/>
          </a:xfrm>
          <a:prstGeom prst="rect">
            <a:avLst/>
          </a:prstGeom>
        </p:spPr>
      </p:pic>
      <p:sp>
        <p:nvSpPr>
          <p:cNvPr id="7" name="TextovéPole 6"/>
          <p:cNvSpPr txBox="1"/>
          <p:nvPr/>
        </p:nvSpPr>
        <p:spPr>
          <a:xfrm>
            <a:off x="992518" y="476672"/>
            <a:ext cx="7488832" cy="707886"/>
          </a:xfrm>
          <a:prstGeom prst="rect">
            <a:avLst/>
          </a:prstGeom>
          <a:noFill/>
        </p:spPr>
        <p:txBody>
          <a:bodyPr wrap="square" rtlCol="0">
            <a:spAutoFit/>
          </a:bodyPr>
          <a:lstStyle/>
          <a:p>
            <a:pPr algn="ctr"/>
            <a:r>
              <a:rPr lang="cs-CZ" sz="3000" b="1" dirty="0" smtClean="0">
                <a:solidFill>
                  <a:schemeClr val="bg1"/>
                </a:solidFill>
              </a:rPr>
              <a:t>  </a:t>
            </a:r>
            <a:r>
              <a:rPr lang="cs-CZ" sz="4000" b="1" dirty="0" smtClean="0">
                <a:solidFill>
                  <a:schemeClr val="bg1"/>
                </a:solidFill>
              </a:rPr>
              <a:t>VZDĚLÁVÁNÍ PEDAGOGŮ V ČR</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fontScale="90000"/>
          </a:bodyPr>
          <a:lstStyle/>
          <a:p>
            <a:r>
              <a:rPr lang="cs-CZ" b="1" dirty="0" smtClean="0">
                <a:solidFill>
                  <a:schemeClr val="bg1"/>
                </a:solidFill>
              </a:rPr>
              <a:t>PŘÍPRAVA PEDAG.PRACOVNÍKŮ MŠ</a:t>
            </a:r>
            <a:endParaRPr lang="cs-CZ"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521296" y="2132856"/>
            <a:ext cx="8101408" cy="3970318"/>
          </a:xfrm>
          <a:prstGeom prst="rect">
            <a:avLst/>
          </a:prstGeom>
          <a:noFill/>
        </p:spPr>
        <p:txBody>
          <a:bodyPr wrap="square" rtlCol="0">
            <a:spAutoFit/>
          </a:bodyPr>
          <a:lstStyle/>
          <a:p>
            <a:r>
              <a:rPr lang="cs-CZ" b="1" dirty="0"/>
              <a:t> </a:t>
            </a:r>
            <a:endParaRPr lang="cs-CZ" dirty="0"/>
          </a:p>
          <a:p>
            <a:endParaRPr lang="cs-CZ" dirty="0" smtClean="0"/>
          </a:p>
          <a:p>
            <a:r>
              <a:rPr lang="cs-CZ" dirty="0"/>
              <a:t>Jedním z hlavních vývojových trendů je </a:t>
            </a:r>
            <a:r>
              <a:rPr lang="cs-CZ" u="sng" dirty="0"/>
              <a:t>začleňování přípravy učitelek mateřských škol do proudu univerzitního studia. </a:t>
            </a:r>
            <a:r>
              <a:rPr lang="cs-CZ" dirty="0"/>
              <a:t>Tyto organizační změny souvisely s rozvojem teorie vývoje a výchovy dítěte. Studium na úrovni učitelství pro mateřské školy na vysoké škole se realizuje s průběžnými inovacemi od roku 1993. Obecná charakteristika studijního programu deklaruje intenzivní teoretickou i praktickou přípravu k výkonu profese učitele předškolního vzdělávání v souladu s evropskými kompetencemi předškolního vzdělávání. V současné době lze studovat bakalářský program s následným magisterským programem v návazném dvoustupňovém studiu. První bakalářská část by měla být základní povinnou kvalifikací pro učitelství na mateřské škole, magisterský stupeň je více zaměřen na prohloubení kvalifikace a profesní specializaci (např. ředitelé mateřských škol). </a:t>
            </a:r>
          </a:p>
          <a:p>
            <a:r>
              <a:rPr lang="cs-CZ" dirty="0"/>
              <a:t> </a:t>
            </a:r>
          </a:p>
        </p:txBody>
      </p:sp>
    </p:spTree>
    <p:extLst>
      <p:ext uri="{BB962C8B-B14F-4D97-AF65-F5344CB8AC3E}">
        <p14:creationId xmlns:p14="http://schemas.microsoft.com/office/powerpoint/2010/main" val="287291124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a:bodyPr>
          <a:lstStyle/>
          <a:p>
            <a:r>
              <a:rPr lang="cs-CZ" b="1" dirty="0"/>
              <a:t> </a:t>
            </a:r>
            <a:r>
              <a:rPr lang="cs-CZ" sz="4000" b="1" dirty="0" smtClean="0">
                <a:solidFill>
                  <a:schemeClr val="bg1"/>
                </a:solidFill>
              </a:rPr>
              <a:t>VZDĚLÁVÁNÍ PEDAGOGŮ V ČR</a:t>
            </a:r>
            <a:endParaRPr lang="cs-CZ" sz="4000"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827584" y="1916832"/>
            <a:ext cx="7971040" cy="4647426"/>
          </a:xfrm>
          <a:prstGeom prst="rect">
            <a:avLst/>
          </a:prstGeom>
          <a:noFill/>
        </p:spPr>
        <p:txBody>
          <a:bodyPr wrap="square" rtlCol="0">
            <a:spAutoFit/>
          </a:bodyPr>
          <a:lstStyle/>
          <a:p>
            <a:endParaRPr lang="cs-CZ" sz="1600" dirty="0" smtClean="0">
              <a:latin typeface="Times New Roman" panose="02020603050405020304" pitchFamily="18" charset="0"/>
              <a:cs typeface="Times New Roman" panose="02020603050405020304" pitchFamily="18" charset="0"/>
            </a:endParaRPr>
          </a:p>
          <a:p>
            <a:r>
              <a:rPr lang="cs-CZ" dirty="0"/>
              <a:t>Při práci s tématem vzdělávání učitelů se setkáváme se dvěma </a:t>
            </a:r>
            <a:r>
              <a:rPr lang="cs-CZ" dirty="0" smtClean="0"/>
              <a:t>pojmy</a:t>
            </a:r>
          </a:p>
          <a:p>
            <a:pPr marL="285750" indent="-285750">
              <a:buFont typeface="Arial" pitchFamily="34" charset="0"/>
              <a:buChar char="•"/>
            </a:pPr>
            <a:r>
              <a:rPr lang="cs-CZ" dirty="0" smtClean="0"/>
              <a:t>DVU </a:t>
            </a:r>
            <a:r>
              <a:rPr lang="cs-CZ" dirty="0"/>
              <a:t>(další vzdělávání učitelů) </a:t>
            </a:r>
            <a:r>
              <a:rPr lang="cs-CZ" dirty="0" smtClean="0"/>
              <a:t>a</a:t>
            </a:r>
          </a:p>
          <a:p>
            <a:pPr marL="285750" indent="-285750">
              <a:buFont typeface="Arial" pitchFamily="34" charset="0"/>
              <a:buChar char="•"/>
            </a:pPr>
            <a:r>
              <a:rPr lang="cs-CZ" dirty="0" smtClean="0"/>
              <a:t>DVPP </a:t>
            </a:r>
            <a:r>
              <a:rPr lang="cs-CZ" dirty="0"/>
              <a:t>(další vzdělávání pedagogických pracovníků). </a:t>
            </a:r>
            <a:endParaRPr lang="cs-CZ" dirty="0" smtClean="0"/>
          </a:p>
          <a:p>
            <a:pPr marL="285750" indent="-285750">
              <a:buFont typeface="Arial" pitchFamily="34" charset="0"/>
              <a:buChar char="•"/>
            </a:pPr>
            <a:endParaRPr lang="cs-CZ" dirty="0"/>
          </a:p>
          <a:p>
            <a:pPr marL="285750" indent="-285750">
              <a:buFont typeface="Arial" pitchFamily="34" charset="0"/>
              <a:buChar char="•"/>
            </a:pPr>
            <a:r>
              <a:rPr lang="cs-CZ" dirty="0" smtClean="0"/>
              <a:t>Pojem </a:t>
            </a:r>
            <a:r>
              <a:rPr lang="cs-CZ" dirty="0"/>
              <a:t>DVPP je nadřazený pojmu DVU, protože v sobě zahrnuje nejen učitele, ale i ostatní pedagogické pracovníky, jako jsou např. ředitelé škol, zástupci ředitelů, vychovatelé, mistři odborné výuky a další. V rámci tématu vzdělávání učitelů tedy lze pracovat s oběma pojmy. </a:t>
            </a:r>
            <a:endParaRPr lang="cs-CZ" dirty="0" smtClean="0"/>
          </a:p>
          <a:p>
            <a:pPr marL="285750" indent="-285750">
              <a:buFont typeface="Arial" pitchFamily="34" charset="0"/>
              <a:buChar char="•"/>
            </a:pPr>
            <a:endParaRPr lang="cs-CZ" dirty="0" smtClean="0"/>
          </a:p>
          <a:p>
            <a:pPr marL="285750" indent="-285750">
              <a:buFont typeface="Arial" pitchFamily="34" charset="0"/>
              <a:buChar char="•"/>
            </a:pPr>
            <a:r>
              <a:rPr lang="cs-CZ" dirty="0"/>
              <a:t>DVPP na dva směry, a to na kvalifikační postgraduální vzdělávání realizované formou rozšiřujícího studia, doplňujícího studia, nebo specializačního studia a na průběžné studium realizované prostřednictvím různých přednášek, seminářů, kurzů, letních škol nebo dílen.</a:t>
            </a:r>
            <a:r>
              <a:rPr lang="fr-FR" dirty="0">
                <a:latin typeface="Times New Roman" panose="02020603050405020304" pitchFamily="18" charset="0"/>
                <a:cs typeface="Times New Roman" panose="02020603050405020304" pitchFamily="18" charset="0"/>
              </a:rPr>
              <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 </a:t>
            </a:r>
          </a:p>
          <a:p>
            <a:r>
              <a:rPr lang="fr-FR" sz="1400" dirty="0">
                <a:latin typeface="Times New Roman" panose="02020603050405020304" pitchFamily="18" charset="0"/>
                <a:cs typeface="Times New Roman" panose="02020603050405020304" pitchFamily="18" charset="0"/>
              </a:rPr>
              <a:t/>
            </a:r>
            <a:br>
              <a:rPr lang="fr-FR" sz="1400" dirty="0">
                <a:latin typeface="Times New Roman" panose="02020603050405020304" pitchFamily="18" charset="0"/>
                <a:cs typeface="Times New Roman" panose="02020603050405020304" pitchFamily="18" charset="0"/>
              </a:rPr>
            </a:br>
            <a:endParaRPr lang="cs-CZ"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536800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a:bodyPr>
          <a:lstStyle/>
          <a:p>
            <a:r>
              <a:rPr lang="cs-CZ" b="1" dirty="0"/>
              <a:t> </a:t>
            </a:r>
            <a:r>
              <a:rPr lang="cs-CZ" sz="4000" b="1" dirty="0" smtClean="0">
                <a:solidFill>
                  <a:schemeClr val="bg1"/>
                </a:solidFill>
              </a:rPr>
              <a:t>VZDĚLÁVÁNÍ PEDAGOGŮ V ČR</a:t>
            </a:r>
            <a:endParaRPr lang="cs-CZ" sz="4000"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838508" y="2527779"/>
            <a:ext cx="7466984" cy="3323987"/>
          </a:xfrm>
          <a:prstGeom prst="rect">
            <a:avLst/>
          </a:prstGeom>
          <a:noFill/>
        </p:spPr>
        <p:txBody>
          <a:bodyPr wrap="square" rtlCol="0">
            <a:spAutoFit/>
          </a:bodyPr>
          <a:lstStyle/>
          <a:p>
            <a:endParaRPr lang="cs-CZ" sz="1600" dirty="0" smtClean="0">
              <a:latin typeface="Times New Roman" panose="02020603050405020304" pitchFamily="18" charset="0"/>
              <a:cs typeface="Times New Roman" panose="02020603050405020304" pitchFamily="18" charset="0"/>
            </a:endParaRPr>
          </a:p>
          <a:p>
            <a:pPr marL="285750" indent="-285750">
              <a:buFont typeface="Arial" pitchFamily="34" charset="0"/>
              <a:buChar char="•"/>
            </a:pPr>
            <a:r>
              <a:rPr lang="cs-CZ" sz="2000" dirty="0" smtClean="0">
                <a:cs typeface="Times New Roman" panose="02020603050405020304" pitchFamily="18" charset="0"/>
              </a:rPr>
              <a:t>16 středních pedagogických škol</a:t>
            </a:r>
          </a:p>
          <a:p>
            <a:pPr marL="285750" indent="-285750">
              <a:buFont typeface="Arial" pitchFamily="34" charset="0"/>
              <a:buChar char="•"/>
            </a:pPr>
            <a:r>
              <a:rPr lang="cs-CZ" sz="2000" dirty="0" smtClean="0">
                <a:cs typeface="Times New Roman" panose="02020603050405020304" pitchFamily="18" charset="0"/>
              </a:rPr>
              <a:t>8 vyšších odborných škol</a:t>
            </a:r>
          </a:p>
          <a:p>
            <a:pPr marL="285750" indent="-285750">
              <a:buFont typeface="Arial" pitchFamily="34" charset="0"/>
              <a:buChar char="•"/>
            </a:pPr>
            <a:r>
              <a:rPr lang="cs-CZ" sz="2000" dirty="0" smtClean="0">
                <a:cs typeface="Times New Roman" panose="02020603050405020304" pitchFamily="18" charset="0"/>
              </a:rPr>
              <a:t>32 vysokých pedagogických </a:t>
            </a:r>
            <a:r>
              <a:rPr lang="cs-CZ" sz="2000" dirty="0" smtClean="0">
                <a:cs typeface="Times New Roman" panose="02020603050405020304" pitchFamily="18" charset="0"/>
              </a:rPr>
              <a:t>škol (9 </a:t>
            </a:r>
            <a:r>
              <a:rPr lang="cs-CZ" sz="2000" dirty="0" err="1" smtClean="0">
                <a:cs typeface="Times New Roman" panose="02020603050405020304" pitchFamily="18" charset="0"/>
              </a:rPr>
              <a:t>pedagog.fakult</a:t>
            </a:r>
            <a:r>
              <a:rPr lang="cs-CZ" sz="2000" dirty="0" smtClean="0">
                <a:cs typeface="Times New Roman" panose="02020603050405020304" pitchFamily="18" charset="0"/>
              </a:rPr>
              <a:t>)</a:t>
            </a:r>
            <a:endParaRPr lang="cs-CZ" sz="2000" dirty="0" smtClean="0">
              <a:cs typeface="Times New Roman" panose="02020603050405020304" pitchFamily="18" charset="0"/>
            </a:endParaRPr>
          </a:p>
          <a:p>
            <a:pPr marL="285750" indent="-285750">
              <a:buFont typeface="Arial" pitchFamily="34" charset="0"/>
              <a:buChar char="•"/>
            </a:pPr>
            <a:r>
              <a:rPr lang="cs-CZ" sz="2000" dirty="0" smtClean="0">
                <a:cs typeface="Times New Roman" panose="02020603050405020304" pitchFamily="18" charset="0"/>
              </a:rPr>
              <a:t>Katedra primární pedagogiky Pedagogické fakulty UK v Praze</a:t>
            </a:r>
          </a:p>
          <a:p>
            <a:pPr marL="742950" lvl="1" indent="-285750">
              <a:buFont typeface="Arial" pitchFamily="34" charset="0"/>
              <a:buChar char="•"/>
            </a:pPr>
            <a:r>
              <a:rPr lang="cs-CZ" sz="2000" dirty="0" smtClean="0">
                <a:cs typeface="Times New Roman" panose="02020603050405020304" pitchFamily="18" charset="0"/>
              </a:rPr>
              <a:t>Učitelství pro MŠ (Bc.)</a:t>
            </a:r>
          </a:p>
          <a:p>
            <a:pPr marL="742950" lvl="1" indent="-285750">
              <a:buFont typeface="Arial" pitchFamily="34" charset="0"/>
              <a:buChar char="•"/>
            </a:pPr>
            <a:r>
              <a:rPr lang="cs-CZ" sz="2000" dirty="0" smtClean="0">
                <a:cs typeface="Times New Roman" panose="02020603050405020304" pitchFamily="18" charset="0"/>
              </a:rPr>
              <a:t>Učitelství pro 1. stupeň (Mgr.)</a:t>
            </a:r>
          </a:p>
          <a:p>
            <a:pPr marL="742950" lvl="1" indent="-285750">
              <a:buFont typeface="Arial" pitchFamily="34" charset="0"/>
              <a:buChar char="•"/>
            </a:pPr>
            <a:r>
              <a:rPr lang="cs-CZ" sz="2000" dirty="0"/>
              <a:t>Rozšiřující kvalifikační studium Učitelství pro 1. stupeň </a:t>
            </a:r>
            <a:r>
              <a:rPr lang="cs-CZ" sz="2000" dirty="0" smtClean="0"/>
              <a:t>ZŠ</a:t>
            </a:r>
          </a:p>
          <a:p>
            <a:pPr marL="742950" lvl="1" indent="-285750">
              <a:buFont typeface="Arial" pitchFamily="34" charset="0"/>
              <a:buChar char="•"/>
            </a:pPr>
            <a:r>
              <a:rPr lang="cs-CZ" sz="2000" dirty="0"/>
              <a:t>Pedagogika </a:t>
            </a:r>
            <a:r>
              <a:rPr lang="cs-CZ" sz="2000" dirty="0" err="1"/>
              <a:t>předšk</a:t>
            </a:r>
            <a:r>
              <a:rPr lang="cs-CZ" sz="2000" dirty="0"/>
              <a:t>. věku (</a:t>
            </a:r>
            <a:r>
              <a:rPr lang="cs-CZ" sz="2000" dirty="0" err="1"/>
              <a:t>NMgr</a:t>
            </a:r>
            <a:r>
              <a:rPr lang="cs-CZ" sz="2000" dirty="0" smtClean="0"/>
              <a:t>.)</a:t>
            </a:r>
          </a:p>
          <a:p>
            <a:pPr marL="742950" lvl="1" indent="-285750">
              <a:buFont typeface="Arial" pitchFamily="34" charset="0"/>
              <a:buChar char="•"/>
            </a:pPr>
            <a:r>
              <a:rPr lang="cs-CZ" sz="2000" dirty="0"/>
              <a:t>Doktorské</a:t>
            </a:r>
            <a:endParaRPr lang="cs-CZ" sz="2000" dirty="0" smtClean="0">
              <a:cs typeface="Times New Roman" panose="02020603050405020304" pitchFamily="18" charset="0"/>
            </a:endParaRPr>
          </a:p>
          <a:p>
            <a:pPr marL="285750" indent="-285750">
              <a:buFont typeface="Arial" pitchFamily="34" charset="0"/>
              <a:buChar char="•"/>
            </a:pPr>
            <a:endParaRPr lang="cs-CZ"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78715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fontScale="90000"/>
          </a:bodyPr>
          <a:lstStyle/>
          <a:p>
            <a:r>
              <a:rPr lang="cs-CZ" b="1" dirty="0" smtClean="0">
                <a:solidFill>
                  <a:schemeClr val="bg1"/>
                </a:solidFill>
              </a:rPr>
              <a:t>PŘEHLED PEDAGOGICKÝCH FAKULT</a:t>
            </a:r>
            <a:endParaRPr lang="cs-CZ"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395018" y="2268583"/>
            <a:ext cx="8101408" cy="3970318"/>
          </a:xfrm>
          <a:prstGeom prst="rect">
            <a:avLst/>
          </a:prstGeom>
          <a:noFill/>
        </p:spPr>
        <p:txBody>
          <a:bodyPr wrap="square" rtlCol="0">
            <a:spAutoFit/>
          </a:bodyPr>
          <a:lstStyle/>
          <a:p>
            <a:r>
              <a:rPr lang="cs-CZ" b="1" dirty="0" smtClean="0"/>
              <a:t>Univerzita </a:t>
            </a:r>
            <a:r>
              <a:rPr lang="cs-CZ" b="1" dirty="0"/>
              <a:t>Karlova v Praze </a:t>
            </a:r>
            <a:r>
              <a:rPr lang="cs-CZ" b="1" dirty="0">
                <a:hlinkClick r:id="rId5"/>
              </a:rPr>
              <a:t>www.cuni.cz</a:t>
            </a:r>
            <a:endParaRPr lang="cs-CZ" dirty="0"/>
          </a:p>
          <a:p>
            <a:r>
              <a:rPr lang="cs-CZ" b="1" dirty="0" smtClean="0"/>
              <a:t>Masarykova </a:t>
            </a:r>
            <a:r>
              <a:rPr lang="cs-CZ" b="1" dirty="0"/>
              <a:t>univerzita </a:t>
            </a:r>
            <a:r>
              <a:rPr lang="cs-CZ" b="1" dirty="0">
                <a:hlinkClick r:id="rId6"/>
              </a:rPr>
              <a:t>www.muni.cz</a:t>
            </a:r>
            <a:endParaRPr lang="cs-CZ" dirty="0"/>
          </a:p>
          <a:p>
            <a:r>
              <a:rPr lang="cs-CZ" b="1" dirty="0" smtClean="0"/>
              <a:t>Jihočeská </a:t>
            </a:r>
            <a:r>
              <a:rPr lang="cs-CZ" b="1" dirty="0"/>
              <a:t>univerzita v Českých Budějovicích </a:t>
            </a:r>
            <a:r>
              <a:rPr lang="cs-CZ" b="1" dirty="0">
                <a:hlinkClick r:id="rId7"/>
              </a:rPr>
              <a:t>www.jcu.cz</a:t>
            </a:r>
            <a:r>
              <a:rPr lang="cs-CZ" b="1" dirty="0"/>
              <a:t> </a:t>
            </a:r>
            <a:endParaRPr lang="cs-CZ" dirty="0"/>
          </a:p>
          <a:p>
            <a:r>
              <a:rPr lang="cs-CZ" b="1" dirty="0" smtClean="0"/>
              <a:t>Ostravská </a:t>
            </a:r>
            <a:r>
              <a:rPr lang="cs-CZ" b="1" dirty="0"/>
              <a:t>univerzita v Ostravě </a:t>
            </a:r>
            <a:r>
              <a:rPr lang="cs-CZ" b="1" dirty="0">
                <a:hlinkClick r:id="rId8"/>
              </a:rPr>
              <a:t>www.osu.cz</a:t>
            </a:r>
            <a:endParaRPr lang="cs-CZ" dirty="0"/>
          </a:p>
          <a:p>
            <a:r>
              <a:rPr lang="cs-CZ" b="1" dirty="0" smtClean="0"/>
              <a:t>Technická </a:t>
            </a:r>
            <a:r>
              <a:rPr lang="cs-CZ" b="1" dirty="0"/>
              <a:t>univerzita v Liberci </a:t>
            </a:r>
            <a:r>
              <a:rPr lang="cs-CZ" b="1" dirty="0">
                <a:hlinkClick r:id="rId9"/>
              </a:rPr>
              <a:t>www.tul.cz</a:t>
            </a:r>
            <a:endParaRPr lang="cs-CZ" dirty="0"/>
          </a:p>
          <a:p>
            <a:r>
              <a:rPr lang="cs-CZ" b="1" dirty="0" smtClean="0"/>
              <a:t>Univerzita </a:t>
            </a:r>
            <a:r>
              <a:rPr lang="cs-CZ" b="1" dirty="0"/>
              <a:t>Hradec Králové </a:t>
            </a:r>
            <a:r>
              <a:rPr lang="cs-CZ" b="1" dirty="0">
                <a:hlinkClick r:id="rId10"/>
              </a:rPr>
              <a:t>www.uhk.cz</a:t>
            </a:r>
            <a:endParaRPr lang="cs-CZ" dirty="0"/>
          </a:p>
          <a:p>
            <a:r>
              <a:rPr lang="cs-CZ" b="1" dirty="0" smtClean="0"/>
              <a:t>Univerzita </a:t>
            </a:r>
            <a:r>
              <a:rPr lang="cs-CZ" b="1" dirty="0"/>
              <a:t>Jana Evangelisty Purkyně v Ústí nad Labem </a:t>
            </a:r>
            <a:r>
              <a:rPr lang="cs-CZ" b="1" dirty="0">
                <a:hlinkClick r:id="rId11"/>
              </a:rPr>
              <a:t>www.ujep.cz</a:t>
            </a:r>
            <a:endParaRPr lang="cs-CZ" dirty="0"/>
          </a:p>
          <a:p>
            <a:r>
              <a:rPr lang="cs-CZ" b="1" dirty="0" smtClean="0"/>
              <a:t>Univerzita </a:t>
            </a:r>
            <a:r>
              <a:rPr lang="cs-CZ" b="1" dirty="0"/>
              <a:t>Palackého v Olomouci </a:t>
            </a:r>
            <a:r>
              <a:rPr lang="cs-CZ" b="1" dirty="0">
                <a:hlinkClick r:id="rId12"/>
              </a:rPr>
              <a:t>www.upol.cz</a:t>
            </a:r>
            <a:r>
              <a:rPr lang="cs-CZ" b="1" dirty="0"/>
              <a:t> </a:t>
            </a:r>
            <a:endParaRPr lang="cs-CZ" dirty="0"/>
          </a:p>
          <a:p>
            <a:r>
              <a:rPr lang="cs-CZ" b="1" dirty="0" smtClean="0"/>
              <a:t>Západočeská </a:t>
            </a:r>
            <a:r>
              <a:rPr lang="cs-CZ" b="1" dirty="0"/>
              <a:t>univerzita v Plzni </a:t>
            </a:r>
            <a:r>
              <a:rPr lang="cs-CZ" b="1" dirty="0">
                <a:hlinkClick r:id="rId13"/>
              </a:rPr>
              <a:t>www.zcu.cz</a:t>
            </a:r>
            <a:r>
              <a:rPr lang="cs-CZ" b="1" dirty="0"/>
              <a:t> </a:t>
            </a:r>
            <a:endParaRPr lang="cs-CZ" b="1" dirty="0" smtClean="0"/>
          </a:p>
          <a:p>
            <a:endParaRPr lang="cs-CZ" dirty="0"/>
          </a:p>
          <a:p>
            <a:r>
              <a:rPr lang="cs-CZ" b="1" dirty="0" smtClean="0"/>
              <a:t>Další </a:t>
            </a:r>
            <a:r>
              <a:rPr lang="cs-CZ" b="1" dirty="0"/>
              <a:t>veřejné vysoké školy s pedagogickými obory:</a:t>
            </a:r>
            <a:endParaRPr lang="cs-CZ" dirty="0"/>
          </a:p>
          <a:p>
            <a:r>
              <a:rPr lang="cs-CZ" dirty="0"/>
              <a:t>AMU, VŠE v Praze, UTB Zlín, ČVUT, VŠCHT, ČZU, JAMU, Univerzita Pardubice, Slezská univerzita v Opavě, Mendelova univerzita v Brně</a:t>
            </a:r>
          </a:p>
          <a:p>
            <a:r>
              <a:rPr lang="cs-CZ" dirty="0"/>
              <a:t> </a:t>
            </a:r>
          </a:p>
        </p:txBody>
      </p:sp>
    </p:spTree>
    <p:extLst>
      <p:ext uri="{BB962C8B-B14F-4D97-AF65-F5344CB8AC3E}">
        <p14:creationId xmlns:p14="http://schemas.microsoft.com/office/powerpoint/2010/main" val="390072541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a:bodyPr>
          <a:lstStyle/>
          <a:p>
            <a:r>
              <a:rPr lang="cs-CZ" b="1" dirty="0"/>
              <a:t> </a:t>
            </a:r>
            <a:r>
              <a:rPr lang="cs-CZ" sz="4000" b="1" dirty="0" smtClean="0">
                <a:solidFill>
                  <a:schemeClr val="bg1"/>
                </a:solidFill>
              </a:rPr>
              <a:t>VZDĚLÁVÁNÍ PEDAGOGŮ V ČR</a:t>
            </a:r>
            <a:endParaRPr lang="cs-CZ" sz="4000"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838508" y="2527779"/>
            <a:ext cx="7466984" cy="2092881"/>
          </a:xfrm>
          <a:prstGeom prst="rect">
            <a:avLst/>
          </a:prstGeom>
          <a:noFill/>
        </p:spPr>
        <p:txBody>
          <a:bodyPr wrap="square" rtlCol="0">
            <a:spAutoFit/>
          </a:bodyPr>
          <a:lstStyle/>
          <a:p>
            <a:endParaRPr lang="cs-CZ" sz="1600" dirty="0" smtClean="0">
              <a:latin typeface="Times New Roman" panose="02020603050405020304" pitchFamily="18" charset="0"/>
              <a:cs typeface="Times New Roman" panose="02020603050405020304" pitchFamily="18" charset="0"/>
            </a:endParaRPr>
          </a:p>
          <a:p>
            <a:r>
              <a:rPr lang="cs-CZ" sz="2000" u="sng" dirty="0" smtClean="0">
                <a:cs typeface="Times New Roman" panose="02020603050405020304" pitchFamily="18" charset="0"/>
              </a:rPr>
              <a:t>Délka studia </a:t>
            </a:r>
          </a:p>
          <a:p>
            <a:pPr marL="342900" indent="-342900">
              <a:buFont typeface="Arial" pitchFamily="34" charset="0"/>
              <a:buChar char="•"/>
            </a:pPr>
            <a:r>
              <a:rPr lang="cs-CZ" sz="2000" dirty="0" smtClean="0">
                <a:cs typeface="Times New Roman" panose="02020603050405020304" pitchFamily="18" charset="0"/>
              </a:rPr>
              <a:t>Liší se na různých fakultách</a:t>
            </a:r>
          </a:p>
          <a:p>
            <a:r>
              <a:rPr lang="cs-CZ" sz="2000" dirty="0" smtClean="0">
                <a:cs typeface="Times New Roman" panose="02020603050405020304" pitchFamily="18" charset="0"/>
              </a:rPr>
              <a:t>Např.: Pedagogická fakulta UK – 5 leté 3+2</a:t>
            </a:r>
          </a:p>
          <a:p>
            <a:r>
              <a:rPr lang="cs-CZ" sz="2000" dirty="0" smtClean="0">
                <a:cs typeface="Times New Roman" panose="02020603050405020304" pitchFamily="18" charset="0"/>
              </a:rPr>
              <a:t>Např. Pedagogická fakulta České Budějovice - </a:t>
            </a:r>
            <a:r>
              <a:rPr lang="cs-CZ" sz="2000" dirty="0" smtClean="0">
                <a:cs typeface="Times New Roman" panose="02020603050405020304" pitchFamily="18" charset="0"/>
              </a:rPr>
              <a:t>4 roky – 1. stupeň</a:t>
            </a:r>
          </a:p>
          <a:p>
            <a:r>
              <a:rPr lang="cs-CZ" sz="2000" dirty="0" smtClean="0">
                <a:cs typeface="Times New Roman" panose="02020603050405020304" pitchFamily="18" charset="0"/>
              </a:rPr>
              <a:t>5 let 1. stupeň + specializace např. </a:t>
            </a:r>
            <a:r>
              <a:rPr lang="cs-CZ" sz="2000" dirty="0">
                <a:cs typeface="Times New Roman" panose="02020603050405020304" pitchFamily="18" charset="0"/>
              </a:rPr>
              <a:t>a</a:t>
            </a:r>
            <a:r>
              <a:rPr lang="cs-CZ" sz="2000" dirty="0" smtClean="0">
                <a:cs typeface="Times New Roman" panose="02020603050405020304" pitchFamily="18" charset="0"/>
              </a:rPr>
              <a:t>nglický jazyk</a:t>
            </a:r>
            <a:endParaRPr lang="cs-CZ" sz="2000" dirty="0" smtClean="0">
              <a:cs typeface="Times New Roman" panose="02020603050405020304" pitchFamily="18" charset="0"/>
            </a:endParaRPr>
          </a:p>
          <a:p>
            <a:pPr marL="285750" indent="-285750">
              <a:buFont typeface="Arial" pitchFamily="34" charset="0"/>
              <a:buChar char="•"/>
            </a:pPr>
            <a:endParaRPr lang="cs-CZ"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898439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fontScale="90000"/>
          </a:bodyPr>
          <a:lstStyle/>
          <a:p>
            <a:r>
              <a:rPr lang="cs-CZ" b="1" dirty="0" smtClean="0">
                <a:solidFill>
                  <a:schemeClr val="bg1"/>
                </a:solidFill>
              </a:rPr>
              <a:t>STŘEDNÍ PEDAGOGICKÁ ŠKOLA LITOMYŠL</a:t>
            </a:r>
            <a:endParaRPr lang="cs-CZ"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359024" y="1916832"/>
            <a:ext cx="8101408" cy="4493538"/>
          </a:xfrm>
          <a:prstGeom prst="rect">
            <a:avLst/>
          </a:prstGeom>
          <a:noFill/>
        </p:spPr>
        <p:txBody>
          <a:bodyPr wrap="square" rtlCol="0">
            <a:spAutoFit/>
          </a:bodyPr>
          <a:lstStyle/>
          <a:p>
            <a:endParaRPr lang="cs-CZ" sz="1600" b="1" dirty="0" smtClean="0">
              <a:cs typeface="Times New Roman" panose="02020603050405020304" pitchFamily="18" charset="0"/>
            </a:endParaRPr>
          </a:p>
          <a:p>
            <a:endParaRPr lang="cs-CZ" sz="1600" b="1" dirty="0" smtClean="0">
              <a:cs typeface="Times New Roman" panose="02020603050405020304" pitchFamily="18" charset="0"/>
            </a:endParaRPr>
          </a:p>
          <a:p>
            <a:r>
              <a:rPr lang="cs-CZ" sz="1600" b="1" dirty="0" smtClean="0">
                <a:cs typeface="Times New Roman" panose="02020603050405020304" pitchFamily="18" charset="0"/>
              </a:rPr>
              <a:t>PŘEDŠKOLNÍ A MIMOŠKOLNÍ PEDAGOGIKA</a:t>
            </a:r>
          </a:p>
          <a:p>
            <a:r>
              <a:rPr lang="cs-CZ" sz="1600" b="1" dirty="0" smtClean="0"/>
              <a:t>Absolvent </a:t>
            </a:r>
            <a:r>
              <a:rPr lang="cs-CZ" sz="1600" dirty="0"/>
              <a:t>se uplatní jako učitel/</a:t>
            </a:r>
            <a:r>
              <a:rPr lang="cs-CZ" sz="1600" dirty="0" err="1"/>
              <a:t>ka</a:t>
            </a:r>
            <a:r>
              <a:rPr lang="cs-CZ" sz="1600" dirty="0"/>
              <a:t> mateřské školy nebo jiného zařízení pro děti předškolního věku, jako vychovatel/</a:t>
            </a:r>
            <a:r>
              <a:rPr lang="cs-CZ" sz="1600" dirty="0" err="1"/>
              <a:t>ka</a:t>
            </a:r>
            <a:r>
              <a:rPr lang="cs-CZ" sz="1600" dirty="0"/>
              <a:t>   a pedagog volného času ve školských zařízeních pro zájmové vzdělávání, zejména ve střediscích volného času, školních družinách a školních klubech, dále se uplatní v neškolských zařízeních, např. sociálních a zájmových, kde se pro výkon výchovné a vzdělávací činnosti vyžaduje pedagogická způsobilost</a:t>
            </a:r>
            <a:r>
              <a:rPr lang="cs-CZ" sz="1600" dirty="0" smtClean="0"/>
              <a:t>.</a:t>
            </a:r>
          </a:p>
          <a:p>
            <a:r>
              <a:rPr lang="cs-CZ" sz="1600" b="1" dirty="0"/>
              <a:t>PEDAGOGICKÉ </a:t>
            </a:r>
            <a:r>
              <a:rPr lang="cs-CZ" sz="1600" b="1" dirty="0" smtClean="0"/>
              <a:t>LYCEUM</a:t>
            </a:r>
          </a:p>
          <a:p>
            <a:r>
              <a:rPr lang="cs-CZ" sz="1600" dirty="0"/>
              <a:t>Tento studijní obor je určen žákům se zájmem o humanitní obory, </a:t>
            </a:r>
            <a:r>
              <a:rPr lang="cs-CZ" sz="1600" dirty="0" smtClean="0"/>
              <a:t>esteticko-výchovné </a:t>
            </a:r>
            <a:r>
              <a:rPr lang="cs-CZ" sz="1600" dirty="0"/>
              <a:t>disciplíny, tělesnou výchovu či cizí jazyky, kteří po jeho absolvování chtějí pokračovat ve vysokoškolském studiu především na fakultách připravujících učitele (např. učitelství pro 1. stupeň základní školy, dvouoborové kombinace učitelství pro základní a střední školy s výchovami, humanitními či jazykovými předměty, pedagogikou, psychologií apod.) či pracovníky humanitních oborů (např. sociální práce, andragogika, pedagogika, psychologie, dějepis, občanská nauka apod.), popř. budou studovat vyšší odborné školy pedagogického či sociálního zaměření.</a:t>
            </a:r>
            <a:endParaRPr lang="cs-CZ" sz="1600" dirty="0" smtClean="0"/>
          </a:p>
          <a:p>
            <a:endParaRPr lang="cs-CZ" sz="1600" b="1" dirty="0" smtClean="0"/>
          </a:p>
          <a:p>
            <a:endParaRPr lang="cs-CZ"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061505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a:bodyPr>
          <a:lstStyle/>
          <a:p>
            <a:r>
              <a:rPr lang="cs-CZ" b="1" dirty="0" smtClean="0">
                <a:solidFill>
                  <a:schemeClr val="bg1"/>
                </a:solidFill>
              </a:rPr>
              <a:t>VYŠŠÍ ODBORNÁ ŠKOLA LITOMYŠL</a:t>
            </a:r>
            <a:endParaRPr lang="cs-CZ"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359024" y="1916832"/>
            <a:ext cx="8101408" cy="4216539"/>
          </a:xfrm>
          <a:prstGeom prst="rect">
            <a:avLst/>
          </a:prstGeom>
          <a:noFill/>
        </p:spPr>
        <p:txBody>
          <a:bodyPr wrap="square" rtlCol="0">
            <a:spAutoFit/>
          </a:bodyPr>
          <a:lstStyle/>
          <a:p>
            <a:endParaRPr lang="cs-CZ" sz="1400" dirty="0" smtClean="0">
              <a:latin typeface="Times New Roman" panose="02020603050405020304" pitchFamily="18" charset="0"/>
              <a:cs typeface="Times New Roman" panose="02020603050405020304" pitchFamily="18" charset="0"/>
            </a:endParaRPr>
          </a:p>
          <a:p>
            <a:endParaRPr lang="cs-CZ" sz="1600" dirty="0" smtClean="0">
              <a:latin typeface="Times New Roman" panose="02020603050405020304" pitchFamily="18" charset="0"/>
              <a:cs typeface="Times New Roman" panose="02020603050405020304" pitchFamily="18" charset="0"/>
            </a:endParaRPr>
          </a:p>
          <a:p>
            <a:r>
              <a:rPr lang="cs-CZ" sz="1600" b="1" dirty="0" smtClean="0"/>
              <a:t>PEDAGOGIKA </a:t>
            </a:r>
            <a:r>
              <a:rPr lang="cs-CZ" sz="1600" b="1" dirty="0"/>
              <a:t>SPECIFICKÝCH ČINNOSTÍ VE VOLNÉM </a:t>
            </a:r>
            <a:r>
              <a:rPr lang="cs-CZ" sz="1600" b="1" dirty="0" smtClean="0"/>
              <a:t>ČASE</a:t>
            </a:r>
          </a:p>
          <a:p>
            <a:endParaRPr lang="cs-CZ" sz="1600" dirty="0"/>
          </a:p>
          <a:p>
            <a:r>
              <a:rPr lang="cs-CZ" sz="1600" dirty="0"/>
              <a:t>Tento vzdělávací program připravuje studenty pro samostatnou pedagogickou činnost s dětmi předškolního věku, pro zabezpečování zájmové a rekreační činnosti dětí školního věku, mládeže a dospělých a pro samostatnou výchovně vzdělávací práci s dětmi, popř. i s dospělými se speciálními vzdělávacími potřebami.</a:t>
            </a:r>
          </a:p>
          <a:p>
            <a:r>
              <a:rPr lang="cs-CZ" sz="1600" b="1" dirty="0"/>
              <a:t>Zaměření:</a:t>
            </a:r>
            <a:r>
              <a:rPr lang="cs-CZ" sz="1600" dirty="0"/>
              <a:t>                 </a:t>
            </a:r>
          </a:p>
          <a:p>
            <a:r>
              <a:rPr lang="cs-CZ" sz="1600" b="1" i="1" dirty="0"/>
              <a:t>Speciální pedagogika </a:t>
            </a:r>
            <a:endParaRPr lang="cs-CZ" sz="1600" dirty="0"/>
          </a:p>
          <a:p>
            <a:r>
              <a:rPr lang="cs-CZ" sz="1600" b="1" i="1" dirty="0"/>
              <a:t>Předškolní pedagogika </a:t>
            </a:r>
            <a:endParaRPr lang="cs-CZ" sz="1600" dirty="0"/>
          </a:p>
          <a:p>
            <a:r>
              <a:rPr lang="cs-CZ" sz="1600" b="1" i="1" dirty="0"/>
              <a:t>Pedagogika volného času</a:t>
            </a:r>
            <a:r>
              <a:rPr lang="cs-CZ" sz="1600" dirty="0"/>
              <a:t> </a:t>
            </a:r>
          </a:p>
          <a:p>
            <a:endParaRPr lang="cs-CZ" sz="1600" dirty="0" smtClean="0"/>
          </a:p>
          <a:p>
            <a:r>
              <a:rPr lang="pt-BR" sz="1600" dirty="0" smtClean="0"/>
              <a:t>Absolvent </a:t>
            </a:r>
            <a:r>
              <a:rPr lang="pt-BR" sz="1600" dirty="0"/>
              <a:t>získá vysvědčení o absolutoriu a diplom s právem používat titul DiS. (diplomovaný specialista)</a:t>
            </a:r>
            <a:br>
              <a:rPr lang="pt-BR" sz="1600" dirty="0"/>
            </a:br>
            <a:r>
              <a:rPr lang="cs-CZ" sz="1600" dirty="0" smtClean="0"/>
              <a:t> </a:t>
            </a:r>
            <a:endParaRPr lang="cs-CZ" sz="1400" b="1" dirty="0" smtClean="0"/>
          </a:p>
          <a:p>
            <a:endParaRPr lang="cs-CZ"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38879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a:bodyPr>
          <a:lstStyle/>
          <a:p>
            <a:r>
              <a:rPr lang="cs-CZ" b="1" dirty="0" smtClean="0">
                <a:solidFill>
                  <a:schemeClr val="bg1"/>
                </a:solidFill>
              </a:rPr>
              <a:t>PEDAGOGICKÉ MINIMUM</a:t>
            </a:r>
            <a:endParaRPr lang="cs-CZ"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359024" y="1916832"/>
            <a:ext cx="8101408" cy="4278094"/>
          </a:xfrm>
          <a:prstGeom prst="rect">
            <a:avLst/>
          </a:prstGeom>
          <a:noFill/>
        </p:spPr>
        <p:txBody>
          <a:bodyPr wrap="square" rtlCol="0">
            <a:spAutoFit/>
          </a:bodyPr>
          <a:lstStyle/>
          <a:p>
            <a:endParaRPr lang="cs-CZ" sz="1400" dirty="0" smtClean="0">
              <a:latin typeface="Times New Roman" panose="02020603050405020304" pitchFamily="18" charset="0"/>
              <a:cs typeface="Times New Roman" panose="02020603050405020304" pitchFamily="18" charset="0"/>
            </a:endParaRPr>
          </a:p>
          <a:p>
            <a:r>
              <a:rPr lang="cs-CZ" sz="1600" b="1" dirty="0" smtClean="0"/>
              <a:t>Co </a:t>
            </a:r>
            <a:r>
              <a:rPr lang="cs-CZ" sz="1600" b="1" dirty="0"/>
              <a:t>je pedagogické minimum?</a:t>
            </a:r>
          </a:p>
          <a:p>
            <a:r>
              <a:rPr lang="cs-CZ" sz="1600" dirty="0"/>
              <a:t>Studium je zaměřeno na oblast psychologie, etiky, sociologie, metodologie, pedagogiky, vedení lidí, bezpečnosti práce, zdravovědy apod. Jednotlivé předměty jsou sestaveny k naplnění účelu kurzu.</a:t>
            </a:r>
          </a:p>
          <a:p>
            <a:r>
              <a:rPr lang="cs-CZ" sz="1600" dirty="0"/>
              <a:t>Délka daných kurzů je rozlišná v závislosti na vzdělávací instituci. </a:t>
            </a:r>
            <a:endParaRPr lang="cs-CZ" sz="1600" dirty="0" smtClean="0"/>
          </a:p>
          <a:p>
            <a:r>
              <a:rPr lang="cs-CZ" sz="1600" dirty="0"/>
              <a:t>Doplnit pedagogické vzdělání si můžete v následujících oborech:</a:t>
            </a:r>
          </a:p>
          <a:p>
            <a:pPr marL="285750" indent="-285750">
              <a:buFont typeface="Arial" pitchFamily="34" charset="0"/>
              <a:buChar char="•"/>
            </a:pPr>
            <a:r>
              <a:rPr lang="cs-CZ" sz="1600" b="1" dirty="0"/>
              <a:t>Učitelství pro základní školy</a:t>
            </a:r>
            <a:r>
              <a:rPr lang="cs-CZ" sz="1600" dirty="0"/>
              <a:t> – získat pedagogické minimum může absolvent vysoké školy neučitelského oboru, který v současnosti vykonávají učitelskou profesi nebo mají ambici tuto profesi vykonávat.</a:t>
            </a:r>
          </a:p>
          <a:p>
            <a:pPr marL="285750" indent="-285750">
              <a:buFont typeface="Arial" pitchFamily="34" charset="0"/>
              <a:buChar char="•"/>
            </a:pPr>
            <a:r>
              <a:rPr lang="cs-CZ" sz="1600" b="1" dirty="0"/>
              <a:t>Učitelství pro střední školy</a:t>
            </a:r>
            <a:r>
              <a:rPr lang="cs-CZ" sz="1600" dirty="0"/>
              <a:t> – podmínky jsou obdobné jako v předchozím případě</a:t>
            </a:r>
          </a:p>
          <a:p>
            <a:pPr marL="285750" indent="-285750">
              <a:buFont typeface="Arial" pitchFamily="34" charset="0"/>
              <a:buChar char="•"/>
            </a:pPr>
            <a:r>
              <a:rPr lang="cs-CZ" sz="1600" b="1" dirty="0"/>
              <a:t>Vychovatelství</a:t>
            </a:r>
            <a:r>
              <a:rPr lang="cs-CZ" sz="1600" dirty="0"/>
              <a:t> – pro tento typ pedagogického minima stačí středoškolské vzdělání s maturitou</a:t>
            </a:r>
          </a:p>
          <a:p>
            <a:pPr marL="285750" indent="-285750">
              <a:buFont typeface="Arial" pitchFamily="34" charset="0"/>
              <a:buChar char="•"/>
            </a:pPr>
            <a:r>
              <a:rPr lang="cs-CZ" sz="1600" b="1" dirty="0"/>
              <a:t>Pedagog volného času</a:t>
            </a:r>
            <a:r>
              <a:rPr lang="cs-CZ" sz="1600" dirty="0"/>
              <a:t> – na doplňující pedagogické studium potřebujete maturitu</a:t>
            </a:r>
          </a:p>
          <a:p>
            <a:pPr marL="285750" indent="-285750">
              <a:buFont typeface="Arial" pitchFamily="34" charset="0"/>
              <a:buChar char="•"/>
            </a:pPr>
            <a:r>
              <a:rPr lang="cs-CZ" sz="1600" b="1" dirty="0"/>
              <a:t>Učitel odborného výcviku</a:t>
            </a:r>
            <a:r>
              <a:rPr lang="cs-CZ" sz="1600" dirty="0"/>
              <a:t> a </a:t>
            </a:r>
            <a:r>
              <a:rPr lang="cs-CZ" sz="1600" b="1" dirty="0"/>
              <a:t>učitel praktického vyučování</a:t>
            </a:r>
            <a:r>
              <a:rPr lang="cs-CZ" sz="1600" dirty="0"/>
              <a:t> – budoucí mistrové na odborných školách se neobejdou bez maturity</a:t>
            </a:r>
          </a:p>
          <a:p>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31602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a:bodyPr>
          <a:lstStyle/>
          <a:p>
            <a:r>
              <a:rPr lang="cs-CZ" b="1" dirty="0" smtClean="0">
                <a:solidFill>
                  <a:schemeClr val="bg1"/>
                </a:solidFill>
              </a:rPr>
              <a:t>POTŘEBNÉ KVALIFIKACE</a:t>
            </a:r>
            <a:endParaRPr lang="cs-CZ"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359024" y="2708920"/>
            <a:ext cx="8101408" cy="2554545"/>
          </a:xfrm>
          <a:prstGeom prst="rect">
            <a:avLst/>
          </a:prstGeom>
          <a:noFill/>
        </p:spPr>
        <p:txBody>
          <a:bodyPr wrap="square" rtlCol="0">
            <a:spAutoFit/>
          </a:bodyPr>
          <a:lstStyle/>
          <a:p>
            <a:endParaRPr lang="cs-CZ" sz="1600" b="1" dirty="0" smtClean="0"/>
          </a:p>
          <a:p>
            <a:endParaRPr lang="cs-CZ" sz="1600" b="1" dirty="0"/>
          </a:p>
          <a:p>
            <a:endParaRPr lang="cs-CZ" sz="1600" b="1" dirty="0" smtClean="0"/>
          </a:p>
          <a:p>
            <a:r>
              <a:rPr lang="cs-CZ" sz="1600" b="1" dirty="0" smtClean="0"/>
              <a:t>Zákon </a:t>
            </a:r>
            <a:r>
              <a:rPr lang="cs-CZ" sz="1600" b="1" dirty="0"/>
              <a:t>č. 563/2004 Sb.,</a:t>
            </a:r>
            <a:br>
              <a:rPr lang="cs-CZ" sz="1600" b="1" dirty="0"/>
            </a:br>
            <a:r>
              <a:rPr lang="cs-CZ" sz="1600" b="1" dirty="0"/>
              <a:t> o pedagogických pracovnících</a:t>
            </a:r>
            <a:br>
              <a:rPr lang="cs-CZ" sz="1600" b="1" dirty="0"/>
            </a:br>
            <a:r>
              <a:rPr lang="cs-CZ" sz="1600" b="1" dirty="0"/>
              <a:t>a o změně některých zákonů, </a:t>
            </a:r>
          </a:p>
          <a:p>
            <a:r>
              <a:rPr lang="cs-CZ" sz="1600" dirty="0"/>
              <a:t>ve znění zákona č. 383/2005 Sb., zákona č. 179/2006 Sb., zákona č. 264/2006 Sb., zákona</a:t>
            </a:r>
            <a:br>
              <a:rPr lang="cs-CZ" sz="1600" dirty="0"/>
            </a:br>
            <a:r>
              <a:rPr lang="cs-CZ" sz="1600" dirty="0"/>
              <a:t>č. 189/2008 Sb., zákona č. 384/2008 Sb., zákona č. 223/2009 Sb., zákona č. 422/2009 Sb., zákona č. 227/2009 Sb., zákona č. 159/2010 Sb., zákona č. 420/2011 Sb., zákona</a:t>
            </a:r>
            <a:br>
              <a:rPr lang="cs-CZ" sz="1600" dirty="0"/>
            </a:br>
            <a:r>
              <a:rPr lang="cs-CZ" sz="1600" dirty="0"/>
              <a:t>č. 198/2012 Sb. a zákona č. 333/2012 Sb. </a:t>
            </a:r>
          </a:p>
        </p:txBody>
      </p:sp>
    </p:spTree>
    <p:extLst>
      <p:ext uri="{BB962C8B-B14F-4D97-AF65-F5344CB8AC3E}">
        <p14:creationId xmlns:p14="http://schemas.microsoft.com/office/powerpoint/2010/main" val="13234217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normAutofit fontScale="90000"/>
          </a:bodyPr>
          <a:lstStyle/>
          <a:p>
            <a:r>
              <a:rPr lang="cs-CZ" b="1" dirty="0" smtClean="0">
                <a:solidFill>
                  <a:schemeClr val="bg1"/>
                </a:solidFill>
              </a:rPr>
              <a:t>PŘÍPRAVA PEDAG.PRACOVNÍKŮ MŠ</a:t>
            </a:r>
            <a:endParaRPr lang="cs-CZ"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521296" y="2132856"/>
            <a:ext cx="8101408" cy="3139321"/>
          </a:xfrm>
          <a:prstGeom prst="rect">
            <a:avLst/>
          </a:prstGeom>
          <a:noFill/>
        </p:spPr>
        <p:txBody>
          <a:bodyPr wrap="square" rtlCol="0">
            <a:spAutoFit/>
          </a:bodyPr>
          <a:lstStyle/>
          <a:p>
            <a:r>
              <a:rPr lang="cs-CZ" b="1" dirty="0"/>
              <a:t> </a:t>
            </a:r>
            <a:endParaRPr lang="cs-CZ" dirty="0"/>
          </a:p>
          <a:p>
            <a:endParaRPr lang="cs-CZ" dirty="0" smtClean="0"/>
          </a:p>
          <a:p>
            <a:r>
              <a:rPr lang="cs-CZ" dirty="0"/>
              <a:t>Přípravu na povolání učitelky mateřské školy lze také absolvovat na vyšší odborné škole. Vzhledem k tomu, že vznikají hlavně při středních školách, zůstaly jak obsahová náplň, tak charakter profesní přípravy do značné míry poplatné středoškolskému pojetí. Nejasné legislativní postavení absolventů VOŠ v soustavě pedagogických povolání, nevyhraněná koncepce obsahu studia, a to zejména v pedagogických disciplínách, umocňovaná častým personálním propojením vyučujících se středními školami, vede k tomu, že velká část absolventů VOŠ se snaží dále pokračovat ve studiu na pedagogických i jiných fakultách.</a:t>
            </a:r>
          </a:p>
          <a:p>
            <a:r>
              <a:rPr lang="cs-CZ" dirty="0"/>
              <a:t> </a:t>
            </a:r>
          </a:p>
        </p:txBody>
      </p:sp>
    </p:spTree>
    <p:extLst>
      <p:ext uri="{BB962C8B-B14F-4D97-AF65-F5344CB8AC3E}">
        <p14:creationId xmlns:p14="http://schemas.microsoft.com/office/powerpoint/2010/main" val="358246886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481</Words>
  <Application>Microsoft Office PowerPoint</Application>
  <PresentationFormat>Předvádění na obrazovce (4:3)</PresentationFormat>
  <Paragraphs>99</Paragraphs>
  <Slides>11</Slides>
  <Notes>10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sady Office</vt:lpstr>
      <vt:lpstr>Prezentace aplikace PowerPoint</vt:lpstr>
      <vt:lpstr> VZDĚLÁVÁNÍ PEDAGOGŮ V ČR</vt:lpstr>
      <vt:lpstr>PŘEHLED PEDAGOGICKÝCH FAKULT</vt:lpstr>
      <vt:lpstr> VZDĚLÁVÁNÍ PEDAGOGŮ V ČR</vt:lpstr>
      <vt:lpstr>STŘEDNÍ PEDAGOGICKÁ ŠKOLA LITOMYŠL</vt:lpstr>
      <vt:lpstr>VYŠŠÍ ODBORNÁ ŠKOLA LITOMYŠL</vt:lpstr>
      <vt:lpstr>PEDAGOGICKÉ MINIMUM</vt:lpstr>
      <vt:lpstr>POTŘEBNÉ KVALIFIKACE</vt:lpstr>
      <vt:lpstr>PŘÍPRAVA PEDAG.PRACOVNÍKŮ MŠ</vt:lpstr>
      <vt:lpstr>PŘÍPRAVA PEDAG.PRACOVNÍKŮ MŠ</vt:lpstr>
      <vt:lpstr> VZDĚLÁVÁNÍ PEDAGOGŮ V ČR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Roman</dc:creator>
  <cp:lastModifiedBy>Kavanova</cp:lastModifiedBy>
  <cp:revision>26</cp:revision>
  <dcterms:created xsi:type="dcterms:W3CDTF">2013-09-30T10:33:17Z</dcterms:created>
  <dcterms:modified xsi:type="dcterms:W3CDTF">2014-01-21T12:49:09Z</dcterms:modified>
</cp:coreProperties>
</file>