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74" r:id="rId13"/>
    <p:sldId id="267" r:id="rId14"/>
    <p:sldId id="270" r:id="rId15"/>
    <p:sldId id="272" r:id="rId16"/>
  </p:sldIdLst>
  <p:sldSz cx="12192000" cy="6858000"/>
  <p:notesSz cx="6858000" cy="97345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 autoAdjust="0"/>
  </p:normalViewPr>
  <p:slideViewPr>
    <p:cSldViewPr snapToGrid="0">
      <p:cViewPr varScale="1">
        <p:scale>
          <a:sx n="63" d="100"/>
          <a:sy n="63" d="100"/>
        </p:scale>
        <p:origin x="-138" y="-3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80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84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84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70CE6-AC92-4BAE-AEAE-BC10F42D21F4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46134"/>
            <a:ext cx="2971800" cy="4884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246134"/>
            <a:ext cx="2971800" cy="4884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A9CB2-9BF8-476D-B91C-911E233F5F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4433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84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84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ED2EF-EBD9-4EE7-A85F-3AAAC83B8680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9588" y="1217613"/>
            <a:ext cx="5838825" cy="3284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84752"/>
            <a:ext cx="5486400" cy="383297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46134"/>
            <a:ext cx="2971800" cy="4884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46134"/>
            <a:ext cx="2971800" cy="4884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F2856-4B6E-4F83-9495-2CEF698EC9E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583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9" b="76916"/>
          <a:stretch/>
        </p:blipFill>
        <p:spPr>
          <a:xfrm rot="10800000">
            <a:off x="-12896" y="5223353"/>
            <a:ext cx="11706161" cy="1653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rgbClr val="C0000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b="1" cap="all" spc="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72DC-786F-4401-8BE9-856BE50F60C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831" y="4722312"/>
            <a:ext cx="2940652" cy="196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57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72DC-786F-4401-8BE9-856BE50F60C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AB26-F4FA-469C-8A2F-F53A0849C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9000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9" b="76916"/>
          <a:stretch/>
        </p:blipFill>
        <p:spPr>
          <a:xfrm rot="10800000">
            <a:off x="-12896" y="5223353"/>
            <a:ext cx="11706161" cy="165343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72DC-786F-4401-8BE9-856BE50F60C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AB26-F4FA-469C-8A2F-F53A0849CA43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67" y="5646135"/>
            <a:ext cx="1554916" cy="103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24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72DC-786F-4401-8BE9-856BE50F60C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AB26-F4FA-469C-8A2F-F53A0849C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768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9" b="76916"/>
          <a:stretch/>
        </p:blipFill>
        <p:spPr>
          <a:xfrm rot="10800000">
            <a:off x="-12896" y="5223353"/>
            <a:ext cx="11706161" cy="1653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1">
                <a:solidFill>
                  <a:srgbClr val="C0000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b="1" cap="all" spc="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72DC-786F-4401-8BE9-856BE50F60C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831" y="4722312"/>
            <a:ext cx="2940652" cy="196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09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72DC-786F-4401-8BE9-856BE50F60C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AB26-F4FA-469C-8A2F-F53A0849C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1838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72DC-786F-4401-8BE9-856BE50F60C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AB26-F4FA-469C-8A2F-F53A0849C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5279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72DC-786F-4401-8BE9-856BE50F60C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AB26-F4FA-469C-8A2F-F53A0849C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7492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9" b="76916"/>
          <a:stretch/>
        </p:blipFill>
        <p:spPr>
          <a:xfrm rot="10800000">
            <a:off x="-12896" y="5223353"/>
            <a:ext cx="11706161" cy="1653436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72DC-786F-4401-8BE9-856BE50F60C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AB26-F4FA-469C-8A2F-F53A0849CA43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67" y="5646135"/>
            <a:ext cx="1554916" cy="103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88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6BC972DC-786F-4401-8BE9-856BE50F60CC}" type="datetimeFigureOut">
              <a:rPr lang="cs-CZ" smtClean="0"/>
              <a:pPr/>
              <a:t>12.2.2014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CCAB26-F4FA-469C-8A2F-F53A0849CA43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67" y="5646135"/>
            <a:ext cx="1554916" cy="103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43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C972DC-786F-4401-8BE9-856BE50F60CC}" type="datetimeFigureOut">
              <a:rPr lang="cs-CZ" smtClean="0"/>
              <a:pPr/>
              <a:t>12.2.2014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CCAB26-F4FA-469C-8A2F-F53A0849CA43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67" y="5646135"/>
            <a:ext cx="1554916" cy="103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87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9" b="76916"/>
          <a:stretch/>
        </p:blipFill>
        <p:spPr>
          <a:xfrm rot="10800000">
            <a:off x="-12896" y="5223353"/>
            <a:ext cx="11706161" cy="16534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BC972DC-786F-4401-8BE9-856BE50F60CC}" type="datetimeFigureOut">
              <a:rPr lang="cs-CZ" smtClean="0"/>
              <a:pPr/>
              <a:t>12.2.2014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5623" y="6459785"/>
            <a:ext cx="8440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8CCAB26-F4FA-469C-8A2F-F53A0849CA43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67" y="5646135"/>
            <a:ext cx="1554916" cy="103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9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1" i="0" kern="1200" cap="all" spc="-200" baseline="0">
          <a:solidFill>
            <a:srgbClr val="C00000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603831"/>
            <a:ext cx="10058400" cy="3208891"/>
          </a:xfrm>
        </p:spPr>
        <p:txBody>
          <a:bodyPr>
            <a:normAutofit/>
          </a:bodyPr>
          <a:lstStyle/>
          <a:p>
            <a:r>
              <a:rPr lang="cs-CZ" sz="7200" dirty="0"/>
              <a:t>Role asistenta v </a:t>
            </a:r>
            <a:r>
              <a:rPr lang="cs-CZ" sz="7200" dirty="0" err="1"/>
              <a:t>Montessori</a:t>
            </a:r>
            <a:r>
              <a:rPr lang="cs-CZ" sz="7200" dirty="0"/>
              <a:t> pedagogice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008664"/>
            <a:ext cx="10058400" cy="1589956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  <a:defRPr/>
            </a:pPr>
            <a:r>
              <a:rPr lang="cs-CZ" sz="1800" dirty="0"/>
              <a:t>Mgr. Hana Slabá</a:t>
            </a:r>
          </a:p>
          <a:p>
            <a:pPr>
              <a:spcAft>
                <a:spcPts val="0"/>
              </a:spcAft>
              <a:defRPr/>
            </a:pPr>
            <a:r>
              <a:rPr lang="cs-CZ" sz="1800" dirty="0"/>
              <a:t>Zástupkyně ředitelky </a:t>
            </a:r>
            <a:r>
              <a:rPr lang="cs-CZ" sz="1800" dirty="0" err="1"/>
              <a:t>Montessori</a:t>
            </a:r>
            <a:r>
              <a:rPr lang="cs-CZ" sz="1800" dirty="0"/>
              <a:t> MŠ a ZŠ Andílek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4513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Role učitele ve třídě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5608322" cy="4023360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Představuje </a:t>
            </a:r>
            <a:r>
              <a:rPr lang="cs-CZ" dirty="0"/>
              <a:t>dítěti svět a motivuje k objevování</a:t>
            </a:r>
          </a:p>
          <a:p>
            <a:r>
              <a:rPr lang="cs-CZ" dirty="0"/>
              <a:t>Zodpovědnost za průchod kurikulem</a:t>
            </a:r>
          </a:p>
          <a:p>
            <a:r>
              <a:rPr lang="cs-CZ" dirty="0"/>
              <a:t>Zodpovědnost za prostředí</a:t>
            </a:r>
          </a:p>
          <a:p>
            <a:r>
              <a:rPr lang="cs-CZ" dirty="0"/>
              <a:t>Slouží vývoji dítěte</a:t>
            </a:r>
          </a:p>
          <a:p>
            <a:r>
              <a:rPr lang="cs-CZ" dirty="0" smtClean="0"/>
              <a:t>Pozoruje a vede záznamy o dětech</a:t>
            </a:r>
            <a:endParaRPr lang="cs-CZ" dirty="0"/>
          </a:p>
          <a:p>
            <a:r>
              <a:rPr lang="cs-CZ" dirty="0"/>
              <a:t>Spolupracuje s rodiči a vzdělává je</a:t>
            </a:r>
          </a:p>
          <a:p>
            <a:r>
              <a:rPr lang="cs-CZ" dirty="0"/>
              <a:t>Vzdělává se</a:t>
            </a:r>
          </a:p>
          <a:p>
            <a:endParaRPr lang="cs-CZ" dirty="0"/>
          </a:p>
        </p:txBody>
      </p:sp>
      <p:pic>
        <p:nvPicPr>
          <p:cNvPr id="7" name="Content Placeholder 6" descr="P119076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968533" y="1802721"/>
            <a:ext cx="2681817" cy="4022725"/>
          </a:xfrm>
        </p:spPr>
      </p:pic>
    </p:spTree>
    <p:extLst>
      <p:ext uri="{BB962C8B-B14F-4D97-AF65-F5344CB8AC3E}">
        <p14:creationId xmlns:p14="http://schemas.microsoft.com/office/powerpoint/2010/main" val="2479751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Asistent Podporuje učitele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Asistuje učiteli k dosažení cílů v práci s dětmi</a:t>
            </a:r>
          </a:p>
          <a:p>
            <a:pPr lvl="1"/>
            <a:r>
              <a:rPr lang="cs-CZ" sz="2000" dirty="0" smtClean="0"/>
              <a:t>Pomáhá se zápisem poznámek</a:t>
            </a:r>
          </a:p>
          <a:p>
            <a:pPr lvl="1"/>
            <a:r>
              <a:rPr lang="cs-CZ" sz="2000" dirty="0" smtClean="0"/>
              <a:t>Pomáhá při speciálních příležitostech</a:t>
            </a:r>
          </a:p>
          <a:p>
            <a:pPr>
              <a:buNone/>
            </a:pPr>
            <a:r>
              <a:rPr lang="cs-CZ" dirty="0" smtClean="0"/>
              <a:t>Komunikuje s rodiči</a:t>
            </a:r>
          </a:p>
          <a:p>
            <a:pPr lvl="1"/>
            <a:r>
              <a:rPr lang="cs-CZ" sz="2000" dirty="0" smtClean="0"/>
              <a:t>Přebírá a odevzdává děti</a:t>
            </a:r>
          </a:p>
          <a:p>
            <a:pPr lvl="1"/>
            <a:r>
              <a:rPr lang="cs-CZ" sz="2000" dirty="0" smtClean="0"/>
              <a:t>Informuje je</a:t>
            </a:r>
          </a:p>
          <a:p>
            <a:pPr>
              <a:buNone/>
            </a:pPr>
            <a:r>
              <a:rPr lang="cs-CZ" dirty="0" smtClean="0"/>
              <a:t>Má </a:t>
            </a:r>
            <a:r>
              <a:rPr lang="cs-CZ" dirty="0"/>
              <a:t>povědomí o vyhláškách (hygiena, první pomoc, požární ochrana, ohlašovací povinnost...)</a:t>
            </a:r>
          </a:p>
          <a:p>
            <a:endParaRPr lang="cs-CZ" dirty="0"/>
          </a:p>
        </p:txBody>
      </p:sp>
      <p:pic>
        <p:nvPicPr>
          <p:cNvPr id="9" name="Content Placeholder 8" descr="P11601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29840" y="1846263"/>
            <a:ext cx="3046338" cy="4569506"/>
          </a:xfrm>
        </p:spPr>
      </p:pic>
    </p:spTree>
    <p:extLst>
      <p:ext uri="{BB962C8B-B14F-4D97-AF65-F5344CB8AC3E}">
        <p14:creationId xmlns:p14="http://schemas.microsoft.com/office/powerpoint/2010/main" val="2673289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Asistent </a:t>
            </a:r>
            <a:r>
              <a:rPr lang="cs-CZ" dirty="0" smtClean="0"/>
              <a:t>podporuje děti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S péčí o sebe</a:t>
            </a:r>
          </a:p>
          <a:p>
            <a:r>
              <a:rPr lang="cs-CZ" dirty="0"/>
              <a:t>Pobyt venku</a:t>
            </a:r>
          </a:p>
          <a:p>
            <a:r>
              <a:rPr lang="cs-CZ" dirty="0"/>
              <a:t>Pomoc dětem se speciálními potřebami</a:t>
            </a:r>
          </a:p>
          <a:p>
            <a:r>
              <a:rPr lang="cs-CZ" dirty="0"/>
              <a:t>Řešení konfliktu</a:t>
            </a:r>
          </a:p>
          <a:p>
            <a:r>
              <a:rPr lang="cs-CZ" dirty="0"/>
              <a:t>Dává menší prezentace</a:t>
            </a:r>
          </a:p>
          <a:p>
            <a:r>
              <a:rPr lang="cs-CZ" dirty="0"/>
              <a:t>Pomoc s přípravou svačiny</a:t>
            </a:r>
          </a:p>
          <a:p>
            <a:r>
              <a:rPr lang="cs-CZ" dirty="0"/>
              <a:t>Uvědomělým vzorem </a:t>
            </a:r>
            <a:r>
              <a:rPr lang="cs-CZ" dirty="0" smtClean="0"/>
              <a:t>dětem</a:t>
            </a:r>
          </a:p>
          <a:p>
            <a:r>
              <a:rPr lang="cs-CZ" dirty="0" smtClean="0"/>
              <a:t>Vede děti k nezávislosti</a:t>
            </a:r>
            <a:endParaRPr lang="cs-CZ" dirty="0"/>
          </a:p>
          <a:p>
            <a:endParaRPr lang="cs-CZ" dirty="0"/>
          </a:p>
        </p:txBody>
      </p:sp>
      <p:pic>
        <p:nvPicPr>
          <p:cNvPr id="8" name="Content Placeholder 7" descr="P11309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765332" y="1846263"/>
            <a:ext cx="2681817" cy="4022725"/>
          </a:xfrm>
        </p:spPr>
      </p:pic>
    </p:spTree>
    <p:extLst>
      <p:ext uri="{BB962C8B-B14F-4D97-AF65-F5344CB8AC3E}">
        <p14:creationId xmlns:p14="http://schemas.microsoft.com/office/powerpoint/2010/main" val="3171045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Asistent podporuje prostředí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Pečuje o prostředí třídy: </a:t>
            </a:r>
            <a:endParaRPr lang="cs-CZ" dirty="0" smtClean="0"/>
          </a:p>
          <a:p>
            <a:pPr>
              <a:buNone/>
            </a:pPr>
            <a:endParaRPr lang="cs-CZ" dirty="0"/>
          </a:p>
          <a:p>
            <a:pPr lvl="1"/>
            <a:r>
              <a:rPr lang="cs-CZ" sz="2000" dirty="0"/>
              <a:t>Zásoby a zásobování</a:t>
            </a:r>
          </a:p>
          <a:p>
            <a:pPr lvl="1"/>
            <a:r>
              <a:rPr lang="cs-CZ" sz="2000" dirty="0"/>
              <a:t>Výroba a oprava </a:t>
            </a:r>
            <a:r>
              <a:rPr lang="cs-CZ" sz="2000" dirty="0" smtClean="0"/>
              <a:t>pomůcek</a:t>
            </a:r>
          </a:p>
          <a:p>
            <a:pPr lvl="1"/>
            <a:r>
              <a:rPr lang="cs-CZ" sz="2000" dirty="0" smtClean="0"/>
              <a:t>Řád</a:t>
            </a:r>
          </a:p>
          <a:p>
            <a:pPr lvl="1"/>
            <a:r>
              <a:rPr lang="cs-CZ" sz="2000" dirty="0" smtClean="0"/>
              <a:t>Pořádek</a:t>
            </a:r>
          </a:p>
          <a:p>
            <a:pPr lvl="1">
              <a:buNone/>
            </a:pPr>
            <a:endParaRPr lang="cs-CZ" sz="2000" dirty="0"/>
          </a:p>
          <a:p>
            <a:endParaRPr lang="cs-CZ" dirty="0"/>
          </a:p>
        </p:txBody>
      </p:sp>
      <p:pic>
        <p:nvPicPr>
          <p:cNvPr id="4" name="Content Placeholder 6" descr="P11907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1846263"/>
            <a:ext cx="3118920" cy="457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66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Rozvrh prací ASistenta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414" y="1846263"/>
            <a:ext cx="7730500" cy="4777275"/>
          </a:xfrm>
        </p:spPr>
      </p:pic>
    </p:spTree>
    <p:extLst>
      <p:ext uri="{BB962C8B-B14F-4D97-AF65-F5344CB8AC3E}">
        <p14:creationId xmlns:p14="http://schemas.microsoft.com/office/powerpoint/2010/main" val="1756729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</a:t>
            </a:r>
            <a:r>
              <a:rPr lang="cs-CZ" dirty="0" smtClean="0"/>
              <a:t>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713237"/>
          </a:xfrm>
        </p:spPr>
        <p:txBody>
          <a:bodyPr/>
          <a:lstStyle/>
          <a:p>
            <a:pPr algn="ctr">
              <a:spcAft>
                <a:spcPts val="0"/>
              </a:spcAft>
              <a:buNone/>
              <a:defRPr/>
            </a:pPr>
            <a:endParaRPr lang="cs-CZ" dirty="0" smtClean="0"/>
          </a:p>
          <a:p>
            <a:pPr algn="ctr">
              <a:spcAft>
                <a:spcPts val="0"/>
              </a:spcAft>
              <a:buNone/>
              <a:defRPr/>
            </a:pPr>
            <a:endParaRPr lang="cs-CZ" dirty="0" smtClean="0"/>
          </a:p>
          <a:p>
            <a:pPr algn="ctr">
              <a:spcAft>
                <a:spcPts val="0"/>
              </a:spcAft>
              <a:buNone/>
              <a:defRPr/>
            </a:pPr>
            <a:r>
              <a:rPr lang="cs-CZ" b="1" dirty="0" smtClean="0"/>
              <a:t>Mgr</a:t>
            </a:r>
            <a:r>
              <a:rPr lang="cs-CZ" b="1" dirty="0"/>
              <a:t>. Hana Slabá</a:t>
            </a:r>
            <a:r>
              <a:rPr lang="cs-CZ" dirty="0"/>
              <a:t> </a:t>
            </a:r>
          </a:p>
          <a:p>
            <a:pPr algn="ctr">
              <a:spcAft>
                <a:spcPts val="0"/>
              </a:spcAft>
              <a:buNone/>
              <a:defRPr/>
            </a:pPr>
            <a:endParaRPr lang="cs-CZ" dirty="0"/>
          </a:p>
          <a:p>
            <a:pPr algn="ctr">
              <a:spcAft>
                <a:spcPts val="0"/>
              </a:spcAft>
              <a:buNone/>
              <a:defRPr/>
            </a:pPr>
            <a:r>
              <a:rPr lang="cs-CZ" dirty="0" err="1"/>
              <a:t>Montessori</a:t>
            </a:r>
            <a:r>
              <a:rPr lang="cs-CZ" dirty="0"/>
              <a:t> MŠ a ZŠ Andílek</a:t>
            </a:r>
          </a:p>
          <a:p>
            <a:pPr algn="ctr">
              <a:spcAft>
                <a:spcPts val="0"/>
              </a:spcAft>
              <a:buNone/>
              <a:defRPr/>
            </a:pPr>
            <a:endParaRPr lang="cs-CZ" dirty="0"/>
          </a:p>
          <a:p>
            <a:pPr algn="ctr">
              <a:spcAft>
                <a:spcPts val="0"/>
              </a:spcAft>
              <a:buNone/>
              <a:defRPr/>
            </a:pPr>
            <a:r>
              <a:rPr lang="cs-CZ" dirty="0"/>
              <a:t>hanka.slaba@rcandilek.cz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8629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Montessori</a:t>
            </a:r>
            <a:r>
              <a:rPr lang="cs-CZ" dirty="0"/>
              <a:t> pedagogika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321352"/>
          </a:xfrm>
        </p:spPr>
        <p:txBody>
          <a:bodyPr/>
          <a:lstStyle/>
          <a:p>
            <a:pPr lvl="1"/>
            <a:r>
              <a:rPr lang="cs-CZ" sz="2000" dirty="0"/>
              <a:t>Založena na studiu lidské podstaty</a:t>
            </a:r>
          </a:p>
          <a:p>
            <a:pPr lvl="1"/>
            <a:r>
              <a:rPr lang="cs-CZ" sz="2000" dirty="0"/>
              <a:t>Vědecké postupy práce</a:t>
            </a:r>
          </a:p>
          <a:p>
            <a:pPr lvl="1"/>
            <a:r>
              <a:rPr lang="cs-CZ" sz="2000" dirty="0"/>
              <a:t>Indukční metoda učení</a:t>
            </a:r>
          </a:p>
          <a:p>
            <a:pPr lvl="1"/>
            <a:r>
              <a:rPr lang="cs-CZ" sz="2000" dirty="0"/>
              <a:t>Pedocentrismus</a:t>
            </a:r>
          </a:p>
          <a:p>
            <a:pPr lvl="1"/>
            <a:r>
              <a:rPr lang="cs-CZ" sz="2000" dirty="0"/>
              <a:t>Děti </a:t>
            </a:r>
            <a:r>
              <a:rPr lang="cs-CZ" sz="2000" dirty="0" err="1"/>
              <a:t>sebetvůrci</a:t>
            </a:r>
            <a:endParaRPr lang="cs-CZ" sz="2000" dirty="0"/>
          </a:p>
          <a:p>
            <a:pPr lvl="1"/>
            <a:r>
              <a:rPr lang="cs-CZ" sz="2000" dirty="0"/>
              <a:t>Dítě aktivním článkem ve svém vzdělávání</a:t>
            </a:r>
          </a:p>
          <a:p>
            <a:pPr lvl="1"/>
            <a:r>
              <a:rPr lang="cs-CZ" sz="2000" dirty="0"/>
              <a:t>Mysl dítěte </a:t>
            </a:r>
            <a:r>
              <a:rPr lang="cs-CZ" sz="2000" dirty="0">
                <a:solidFill>
                  <a:srgbClr val="FF0000"/>
                </a:solidFill>
              </a:rPr>
              <a:t>≠</a:t>
            </a:r>
            <a:r>
              <a:rPr lang="cs-CZ" sz="2000" dirty="0"/>
              <a:t> mysl dospělého</a:t>
            </a:r>
          </a:p>
          <a:p>
            <a:pPr lvl="1"/>
            <a:r>
              <a:rPr lang="cs-CZ" sz="2000" dirty="0"/>
              <a:t>Jedinou překážkou ve vývoji dítěte je dospělý.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3692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Připravené prostředí MŠ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Prostředí, které podporuje svobodu, nezávislost, samostatnost a sociální uvědomění.</a:t>
            </a:r>
          </a:p>
          <a:p>
            <a:endParaRPr lang="cs-CZ" dirty="0"/>
          </a:p>
        </p:txBody>
      </p:sp>
      <p:grpSp>
        <p:nvGrpSpPr>
          <p:cNvPr id="4" name="Group 14"/>
          <p:cNvGrpSpPr/>
          <p:nvPr/>
        </p:nvGrpSpPr>
        <p:grpSpPr>
          <a:xfrm>
            <a:off x="3265257" y="2499590"/>
            <a:ext cx="4824536" cy="3744416"/>
            <a:chOff x="2195736" y="1340768"/>
            <a:chExt cx="4824536" cy="4464497"/>
          </a:xfrm>
        </p:grpSpPr>
        <p:sp>
          <p:nvSpPr>
            <p:cNvPr id="5" name="Oval 9"/>
            <p:cNvSpPr/>
            <p:nvPr/>
          </p:nvSpPr>
          <p:spPr>
            <a:xfrm>
              <a:off x="2195736" y="4077073"/>
              <a:ext cx="1944217" cy="172819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2000" b="1" dirty="0" smtClean="0">
                  <a:solidFill>
                    <a:schemeClr val="tx1"/>
                  </a:solidFill>
                </a:rPr>
                <a:t>PROSTŘEDÍ</a:t>
              </a:r>
              <a:endParaRPr lang="cs-CZ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Oval 11"/>
            <p:cNvSpPr/>
            <p:nvPr/>
          </p:nvSpPr>
          <p:spPr>
            <a:xfrm>
              <a:off x="5076056" y="4077072"/>
              <a:ext cx="1944216" cy="172819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2000" b="1" dirty="0" smtClean="0">
                  <a:solidFill>
                    <a:schemeClr val="tx1"/>
                  </a:solidFill>
                </a:rPr>
                <a:t>DOSPĚLÍ</a:t>
              </a:r>
              <a:endParaRPr lang="cs-CZ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Oval 12"/>
            <p:cNvSpPr/>
            <p:nvPr/>
          </p:nvSpPr>
          <p:spPr>
            <a:xfrm>
              <a:off x="3635896" y="1340768"/>
              <a:ext cx="1944216" cy="172819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2000" b="1" dirty="0" smtClean="0">
                  <a:solidFill>
                    <a:schemeClr val="tx1"/>
                  </a:solidFill>
                </a:rPr>
                <a:t>DÍTĚ</a:t>
              </a:r>
              <a:endParaRPr lang="cs-CZ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Isosceles Triangle 13"/>
            <p:cNvSpPr/>
            <p:nvPr/>
          </p:nvSpPr>
          <p:spPr>
            <a:xfrm>
              <a:off x="3131840" y="2420888"/>
              <a:ext cx="2880320" cy="2304256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668605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Lidské tendence (orientace, řád, zkoumání, komunikace, činnost, manipulace, práce, opakování, přesnost, abstrakce a sebezdokonalování)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877" y="2968806"/>
            <a:ext cx="4538505" cy="302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65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4 plány vývoje a psychologické charakteristiky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093" y="2187710"/>
            <a:ext cx="7390772" cy="424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2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Prostředí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cs-CZ" sz="2400" dirty="0" smtClean="0"/>
              <a:t>Funkční, klíč </a:t>
            </a:r>
            <a:r>
              <a:rPr lang="cs-CZ" sz="2400" dirty="0"/>
              <a:t>ke světu</a:t>
            </a:r>
          </a:p>
          <a:p>
            <a:pPr lvl="1"/>
            <a:r>
              <a:rPr lang="cs-CZ" sz="2400" dirty="0" smtClean="0"/>
              <a:t>Jednoduchost, estetika</a:t>
            </a:r>
            <a:r>
              <a:rPr lang="cs-CZ" sz="2400" dirty="0"/>
              <a:t>, krása</a:t>
            </a:r>
          </a:p>
          <a:p>
            <a:pPr lvl="1"/>
            <a:r>
              <a:rPr lang="cs-CZ" sz="2400" dirty="0"/>
              <a:t>Řád a pořádek</a:t>
            </a:r>
          </a:p>
          <a:p>
            <a:pPr lvl="1"/>
            <a:r>
              <a:rPr lang="cs-CZ" sz="2400" dirty="0"/>
              <a:t>Odpovídající </a:t>
            </a:r>
            <a:r>
              <a:rPr lang="cs-CZ" sz="2400" dirty="0" smtClean="0"/>
              <a:t>dětem</a:t>
            </a:r>
          </a:p>
          <a:p>
            <a:pPr lvl="1"/>
            <a:r>
              <a:rPr lang="cs-CZ" sz="2400" dirty="0" smtClean="0"/>
              <a:t>Heterogenní třída</a:t>
            </a:r>
          </a:p>
          <a:p>
            <a:pPr lvl="1"/>
            <a:r>
              <a:rPr lang="cs-CZ" sz="2400" dirty="0" smtClean="0"/>
              <a:t>Bezpečné klima důvěry</a:t>
            </a:r>
          </a:p>
          <a:p>
            <a:pPr lvl="1"/>
            <a:r>
              <a:rPr lang="cs-CZ" sz="2400" dirty="0" smtClean="0"/>
              <a:t>Počet dětí neomezen</a:t>
            </a:r>
            <a:endParaRPr lang="cs-CZ" sz="2400" dirty="0"/>
          </a:p>
          <a:p>
            <a:pPr lvl="1"/>
            <a:r>
              <a:rPr lang="cs-CZ" sz="2400" dirty="0"/>
              <a:t>Zahrada a jiná </a:t>
            </a:r>
            <a:r>
              <a:rPr lang="cs-CZ" sz="2400" dirty="0" smtClean="0"/>
              <a:t>místa</a:t>
            </a:r>
          </a:p>
          <a:p>
            <a:pPr lvl="1"/>
            <a:r>
              <a:rPr lang="cs-CZ" sz="2400" dirty="0" smtClean="0"/>
              <a:t>Učitel a asistent</a:t>
            </a:r>
            <a:endParaRPr lang="cs-CZ" sz="2400" dirty="0"/>
          </a:p>
          <a:p>
            <a:endParaRPr lang="cs-CZ" dirty="0"/>
          </a:p>
        </p:txBody>
      </p:sp>
      <p:pic>
        <p:nvPicPr>
          <p:cNvPr id="4" name="Zástupný symbol pro obsa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31" y="1779815"/>
            <a:ext cx="5538849" cy="369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52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Denní řád v montessori třídě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Individuální či skupinové ukázky</a:t>
            </a:r>
          </a:p>
          <a:p>
            <a:r>
              <a:rPr lang="cs-CZ" dirty="0" smtClean="0"/>
              <a:t>Dvakrát 3 </a:t>
            </a:r>
            <a:r>
              <a:rPr lang="cs-CZ" dirty="0"/>
              <a:t>hodinový </a:t>
            </a:r>
            <a:r>
              <a:rPr lang="cs-CZ" dirty="0" smtClean="0"/>
              <a:t>cyklus</a:t>
            </a:r>
            <a:endParaRPr lang="cs-CZ" dirty="0"/>
          </a:p>
          <a:p>
            <a:r>
              <a:rPr lang="cs-CZ" dirty="0" smtClean="0"/>
              <a:t>Strava</a:t>
            </a:r>
          </a:p>
          <a:p>
            <a:r>
              <a:rPr lang="cs-CZ" dirty="0" smtClean="0"/>
              <a:t>Pobyt venku a venkovní aktivity</a:t>
            </a:r>
          </a:p>
          <a:p>
            <a:r>
              <a:rPr lang="cs-CZ" dirty="0" smtClean="0"/>
              <a:t>Spánek</a:t>
            </a:r>
          </a:p>
          <a:p>
            <a:r>
              <a:rPr lang="cs-CZ" dirty="0" smtClean="0"/>
              <a:t>Svoboda v rámci pravidel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589" y="1796144"/>
            <a:ext cx="303580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20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Připravení dospělí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/>
              <a:t>Součást připraveného prostředí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/>
              <a:t>Představuje dítěti svět a motivuje k objevování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/>
              <a:t>Průvodce </a:t>
            </a:r>
            <a:r>
              <a:rPr lang="cs-CZ" sz="2400" dirty="0">
                <a:solidFill>
                  <a:srgbClr val="FF0000"/>
                </a:solidFill>
              </a:rPr>
              <a:t>≠ </a:t>
            </a:r>
            <a:r>
              <a:rPr lang="cs-CZ" sz="2400" dirty="0"/>
              <a:t>učitel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/>
              <a:t>Nutnost vnitřní proměny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/>
              <a:t>Prochází dlouhodobou duchovní, </a:t>
            </a:r>
            <a:r>
              <a:rPr lang="cs-CZ" sz="2400" dirty="0" smtClean="0"/>
              <a:t>intelektuální, </a:t>
            </a:r>
            <a:r>
              <a:rPr lang="cs-CZ" sz="2400" dirty="0"/>
              <a:t>technickou a fyzickou přípravou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4988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Jaký je Připravený dospělý?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4679406" cy="4023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Světec</a:t>
            </a:r>
            <a:r>
              <a:rPr lang="cs-CZ" dirty="0"/>
              <a:t>: nestranná, bezpodmínečná  a spravedlivá láska, nekonečná trpělivost, důvěra v potenciál dítěte, osobní vztah s dětmi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dirty="0"/>
              <a:t>Služebník</a:t>
            </a:r>
            <a:r>
              <a:rPr lang="cs-CZ" dirty="0"/>
              <a:t> dětského vývoje, podpora nezávislosti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dirty="0"/>
              <a:t>Skvělý vědec</a:t>
            </a:r>
            <a:r>
              <a:rPr lang="cs-CZ" dirty="0"/>
              <a:t> (</a:t>
            </a:r>
            <a:r>
              <a:rPr lang="cs-CZ" dirty="0" err="1"/>
              <a:t>scientist</a:t>
            </a:r>
            <a:r>
              <a:rPr lang="cs-CZ" dirty="0"/>
              <a:t>): vzdělávání, příprava prostředí, pozorování, vzor dětí</a:t>
            </a:r>
          </a:p>
          <a:p>
            <a:endParaRPr lang="cs-CZ" dirty="0"/>
          </a:p>
        </p:txBody>
      </p:sp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132" y="1885949"/>
            <a:ext cx="5459253" cy="36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5856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-ProRodinu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-ProRodinu" id="{BCF3CA50-D9E6-48BE-8545-85321C8663FD}" vid="{BBB8F0FF-6E58-42CF-BD17-2392770D76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Presentation-ProRodinu</Template>
  <TotalTime>127</TotalTime>
  <Words>375</Words>
  <Application>Microsoft Office PowerPoint</Application>
  <PresentationFormat>Vlastní</PresentationFormat>
  <Paragraphs>92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Presentation-ProRodinu</vt:lpstr>
      <vt:lpstr>Role asistenta v Montessori pedagogice</vt:lpstr>
      <vt:lpstr>Montessori pedagogika</vt:lpstr>
      <vt:lpstr>Připravené prostředí MŠ</vt:lpstr>
      <vt:lpstr>Dítě</vt:lpstr>
      <vt:lpstr>Dítě</vt:lpstr>
      <vt:lpstr>Prostředí</vt:lpstr>
      <vt:lpstr>Denní řád v montessori třídě</vt:lpstr>
      <vt:lpstr>Připravení dospělí</vt:lpstr>
      <vt:lpstr>Jaký je Připravený dospělý?</vt:lpstr>
      <vt:lpstr>Role učitele ve třídě</vt:lpstr>
      <vt:lpstr>Asistent Podporuje učitele</vt:lpstr>
      <vt:lpstr>Asistent podporuje děti</vt:lpstr>
      <vt:lpstr>Asistent podporuje prostředí</vt:lpstr>
      <vt:lpstr>Rozvrh prací ASistenta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asistenta v Montessori pedagogice</dc:title>
  <dc:creator>Kancelar</dc:creator>
  <cp:lastModifiedBy>Kavanova</cp:lastModifiedBy>
  <cp:revision>15</cp:revision>
  <dcterms:created xsi:type="dcterms:W3CDTF">2014-02-10T11:10:18Z</dcterms:created>
  <dcterms:modified xsi:type="dcterms:W3CDTF">2014-02-12T07:55:28Z</dcterms:modified>
</cp:coreProperties>
</file>