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2" r:id="rId5"/>
    <p:sldId id="259" r:id="rId6"/>
    <p:sldId id="264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B677E-5544-4FE5-BB4C-7AD1A1BFF71C}" type="datetimeFigureOut">
              <a:rPr lang="cs-CZ" smtClean="0"/>
              <a:t>11.2.2014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03E6E9-DF8B-418B-9172-C871EF7D23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3639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03E6E9-DF8B-418B-9172-C871EF7D23C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9983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B5A36-7242-4439-AD9E-50FCD615759E}" type="datetimeFigureOut">
              <a:rPr lang="cs-CZ" smtClean="0"/>
              <a:t>11.2.2014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9D55-01E3-4C1B-8AB7-8E50EAA557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9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B5A36-7242-4439-AD9E-50FCD615759E}" type="datetimeFigureOut">
              <a:rPr lang="cs-CZ" smtClean="0"/>
              <a:t>11.2.2014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9D55-01E3-4C1B-8AB7-8E50EAA557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5284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B5A36-7242-4439-AD9E-50FCD615759E}" type="datetimeFigureOut">
              <a:rPr lang="cs-CZ" smtClean="0"/>
              <a:t>11.2.2014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9D55-01E3-4C1B-8AB7-8E50EAA557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2304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B5A36-7242-4439-AD9E-50FCD615759E}" type="datetimeFigureOut">
              <a:rPr lang="cs-CZ" smtClean="0"/>
              <a:t>11.2.2014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9D55-01E3-4C1B-8AB7-8E50EAA557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733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B5A36-7242-4439-AD9E-50FCD615759E}" type="datetimeFigureOut">
              <a:rPr lang="cs-CZ" smtClean="0"/>
              <a:t>11.2.2014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9D55-01E3-4C1B-8AB7-8E50EAA557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760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B5A36-7242-4439-AD9E-50FCD615759E}" type="datetimeFigureOut">
              <a:rPr lang="cs-CZ" smtClean="0"/>
              <a:t>11.2.2014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9D55-01E3-4C1B-8AB7-8E50EAA557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4730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B5A36-7242-4439-AD9E-50FCD615759E}" type="datetimeFigureOut">
              <a:rPr lang="cs-CZ" smtClean="0"/>
              <a:t>11.2.2014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9D55-01E3-4C1B-8AB7-8E50EAA557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6750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B5A36-7242-4439-AD9E-50FCD615759E}" type="datetimeFigureOut">
              <a:rPr lang="cs-CZ" smtClean="0"/>
              <a:t>11.2.2014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9D55-01E3-4C1B-8AB7-8E50EAA557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9460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B5A36-7242-4439-AD9E-50FCD615759E}" type="datetimeFigureOut">
              <a:rPr lang="cs-CZ" smtClean="0"/>
              <a:t>11.2.2014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9D55-01E3-4C1B-8AB7-8E50EAA557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93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B5A36-7242-4439-AD9E-50FCD615759E}" type="datetimeFigureOut">
              <a:rPr lang="cs-CZ" smtClean="0"/>
              <a:t>11.2.2014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9D55-01E3-4C1B-8AB7-8E50EAA557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124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B5A36-7242-4439-AD9E-50FCD615759E}" type="datetimeFigureOut">
              <a:rPr lang="cs-CZ" smtClean="0"/>
              <a:t>11.2.2014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9D55-01E3-4C1B-8AB7-8E50EAA557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6304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B5A36-7242-4439-AD9E-50FCD615759E}" type="datetimeFigureOut">
              <a:rPr lang="cs-CZ" smtClean="0"/>
              <a:t>11.2.2014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59D55-01E3-4C1B-8AB7-8E50EAA557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4538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michaela.frankova@rytmus.org" TargetMode="External"/><Relationship Id="rId2" Type="http://schemas.openxmlformats.org/officeDocument/2006/relationships/hyperlink" Target="http://www.rytmus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3123778"/>
          </a:xfrm>
        </p:spPr>
        <p:txBody>
          <a:bodyPr>
            <a:normAutofit/>
          </a:bodyPr>
          <a:lstStyle/>
          <a:p>
            <a:r>
              <a:rPr lang="cs-CZ" sz="4800" dirty="0" smtClean="0">
                <a:solidFill>
                  <a:schemeClr val="tx2">
                    <a:lumMod val="75000"/>
                  </a:schemeClr>
                </a:solidFill>
              </a:rPr>
              <a:t>RYTMUS, </a:t>
            </a:r>
            <a:r>
              <a:rPr lang="cs-CZ" sz="4800" dirty="0" err="1" smtClean="0">
                <a:solidFill>
                  <a:schemeClr val="tx2">
                    <a:lumMod val="75000"/>
                  </a:schemeClr>
                </a:solidFill>
              </a:rPr>
              <a:t>o.p.s</a:t>
            </a:r>
            <a:r>
              <a:rPr lang="cs-CZ" sz="4800" dirty="0" smtClean="0">
                <a:solidFill>
                  <a:schemeClr val="tx2">
                    <a:lumMod val="75000"/>
                  </a:schemeClr>
                </a:solidFill>
              </a:rPr>
              <a:t> – od klienta k občanovi </a:t>
            </a:r>
            <a:endParaRPr lang="cs-CZ" sz="4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581128"/>
            <a:ext cx="6400800" cy="1057672"/>
          </a:xfrm>
          <a:solidFill>
            <a:srgbClr val="FFFF66"/>
          </a:solidFill>
        </p:spPr>
        <p:txBody>
          <a:bodyPr>
            <a:normAutofit/>
          </a:bodyPr>
          <a:lstStyle/>
          <a:p>
            <a:r>
              <a:rPr lang="cs-CZ" dirty="0" smtClean="0"/>
              <a:t>Osobní a pedagogický asistent</a:t>
            </a:r>
          </a:p>
          <a:p>
            <a:endParaRPr lang="cs-CZ" dirty="0"/>
          </a:p>
        </p:txBody>
      </p:sp>
      <p:pic>
        <p:nvPicPr>
          <p:cNvPr id="1026" name="Picture 2" descr="\\192.168.16.2\Docs\RYTMUS\Osobní asistence\Různé\malelogo.t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0886" y="3101340"/>
            <a:ext cx="1062228" cy="655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564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66"/>
          </a:solidFill>
        </p:spPr>
        <p:txBody>
          <a:bodyPr/>
          <a:lstStyle/>
          <a:p>
            <a:r>
              <a:rPr lang="cs-CZ" i="1" dirty="0" smtClean="0">
                <a:solidFill>
                  <a:schemeClr val="tx2">
                    <a:lumMod val="75000"/>
                  </a:schemeClr>
                </a:solidFill>
              </a:rPr>
              <a:t>Rytmus-záměr-inkluze</a:t>
            </a:r>
            <a:endParaRPr lang="cs-CZ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Záměr – více AP ve školách ( ne osobní asistenti ! </a:t>
            </a:r>
            <a:r>
              <a:rPr lang="cs-CZ" sz="2800" i="1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 )</a:t>
            </a:r>
            <a:r>
              <a:rPr lang="cs-CZ" sz="28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aby rodiče nemuseli hradit asistenci a asistenti byli financováni z peněz na školství a rovné příležitosti;</a:t>
            </a:r>
          </a:p>
          <a:p>
            <a:r>
              <a:rPr lang="cs-CZ" sz="28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Rytmus zároveň pomáhá a je podporou školám, které děti s SVP začleňují;</a:t>
            </a:r>
          </a:p>
          <a:p>
            <a:r>
              <a:rPr lang="cs-CZ" sz="2800" i="1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www.rytmus.org</a:t>
            </a:r>
            <a:r>
              <a:rPr lang="cs-CZ" sz="28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- kurzy, kontakty</a:t>
            </a:r>
          </a:p>
          <a:p>
            <a:r>
              <a:rPr lang="cs-CZ" sz="28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Koordinátor asistence – Michaela Fraňková                                               </a:t>
            </a:r>
          </a:p>
          <a:p>
            <a:r>
              <a:rPr lang="cs-CZ" sz="2800" i="1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sz="28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     ( </a:t>
            </a:r>
            <a:r>
              <a:rPr lang="cs-CZ" sz="2800" i="1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michaela.frankova@rytmus.org</a:t>
            </a:r>
            <a:r>
              <a:rPr lang="cs-CZ" sz="28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)</a:t>
            </a:r>
            <a:endParaRPr lang="cs-CZ" sz="28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14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66"/>
          </a:solidFill>
        </p:spPr>
        <p:txBody>
          <a:bodyPr/>
          <a:lstStyle/>
          <a:p>
            <a:r>
              <a:rPr lang="cs-CZ" i="1" dirty="0" smtClean="0">
                <a:solidFill>
                  <a:schemeClr val="tx2">
                    <a:lumMod val="75000"/>
                  </a:schemeClr>
                </a:solidFill>
              </a:rPr>
              <a:t>RYTMUS a jeho aktivity</a:t>
            </a:r>
            <a:endParaRPr lang="cs-CZ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  <a:effectLst/>
        </p:spPr>
        <p:txBody>
          <a:bodyPr>
            <a:noAutofit/>
          </a:bodyPr>
          <a:lstStyle/>
          <a:p>
            <a:r>
              <a:rPr lang="cs-CZ" sz="28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Poslání - začlenění lidí s potížemi v učení do běžného života ( ve škole, v zaměstnání, ve společnosti )</a:t>
            </a:r>
          </a:p>
          <a:p>
            <a:r>
              <a:rPr lang="cs-CZ" sz="28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Služby - sociální rehabilitace ( podporované zaměstnávání ), tranzitní program ( mladí lidé ve školách ) a osobní asistence ( děti a mladí lidé )</a:t>
            </a:r>
          </a:p>
          <a:p>
            <a:r>
              <a:rPr lang="cs-CZ" sz="28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Podpora inkluze na školách, vzdělávací kurzy pro pedagogy, rodiče a lidi s potížemi v učení</a:t>
            </a:r>
          </a:p>
          <a:p>
            <a:pPr marL="0" indent="0">
              <a:buNone/>
            </a:pPr>
            <a:endParaRPr lang="cs-CZ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47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66"/>
          </a:solidFill>
        </p:spPr>
        <p:txBody>
          <a:bodyPr/>
          <a:lstStyle/>
          <a:p>
            <a:r>
              <a:rPr lang="cs-CZ" i="1" dirty="0" smtClean="0">
                <a:solidFill>
                  <a:schemeClr val="tx2">
                    <a:lumMod val="75000"/>
                  </a:schemeClr>
                </a:solidFill>
              </a:rPr>
              <a:t>Osobní asistence</a:t>
            </a:r>
            <a:endParaRPr lang="cs-CZ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3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 děti s SVP ( speciální vzdělávací potřeby )</a:t>
            </a:r>
          </a:p>
          <a:p>
            <a:r>
              <a:rPr lang="cs-CZ" sz="3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</a:t>
            </a:r>
            <a:r>
              <a:rPr lang="cs-CZ" sz="3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ohody s rodiči a školami, zajištění asistenta do MŠ, ZŠ i SŠ; ( v současné době 17 asistentů na částečný úvazek )</a:t>
            </a:r>
          </a:p>
          <a:p>
            <a:r>
              <a:rPr lang="cs-CZ" sz="3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Průběh – vstupní informace o potřebách dítěte, o podmínkách ve škole, výběr asistenta a jeho zaškolení ( organizační a praktické );</a:t>
            </a:r>
          </a:p>
          <a:p>
            <a:r>
              <a:rPr lang="cs-CZ" sz="3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Asistence – individuální plánování 2x ročně, náhledy a reflektování s metodikem v terénu, hodnotící schůzky s koordinátorem a supervize týmu ( vedená externím supervizorem 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928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66"/>
          </a:solidFill>
        </p:spPr>
        <p:txBody>
          <a:bodyPr/>
          <a:lstStyle/>
          <a:p>
            <a:r>
              <a:rPr lang="cs-CZ" i="1" dirty="0" smtClean="0">
                <a:solidFill>
                  <a:schemeClr val="tx2">
                    <a:lumMod val="75000"/>
                  </a:schemeClr>
                </a:solidFill>
              </a:rPr>
              <a:t>Podmínky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Škola v průběhu spolupráce má snahu o zajištění financování asistenta a ve chvíli kdy je to možné přebírá jeho pracovní úvazek;</a:t>
            </a:r>
          </a:p>
          <a:p>
            <a:r>
              <a:rPr lang="cs-CZ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Dítě je integrováno do běžné školy ( nikoliv speciální škola, speciální třída apod. )</a:t>
            </a:r>
          </a:p>
          <a:p>
            <a:r>
              <a:rPr lang="cs-CZ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Rodiče i škola spolupracují v procesu podpory dítěte;</a:t>
            </a:r>
          </a:p>
          <a:p>
            <a:r>
              <a:rPr lang="cs-CZ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Pokud je to možné, asistent ve třídě funguje i u jiných dětí ( tzn. je asistentem pro třídu, nikoliv striktně pro jedno dítě )</a:t>
            </a:r>
          </a:p>
        </p:txBody>
      </p:sp>
    </p:spTree>
    <p:extLst>
      <p:ext uri="{BB962C8B-B14F-4D97-AF65-F5344CB8AC3E}">
        <p14:creationId xmlns:p14="http://schemas.microsoft.com/office/powerpoint/2010/main" val="330811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66"/>
          </a:solidFill>
        </p:spPr>
        <p:txBody>
          <a:bodyPr/>
          <a:lstStyle/>
          <a:p>
            <a:r>
              <a:rPr lang="cs-CZ" i="1" dirty="0" smtClean="0">
                <a:solidFill>
                  <a:schemeClr val="tx2">
                    <a:lumMod val="75000"/>
                  </a:schemeClr>
                </a:solidFill>
              </a:rPr>
              <a:t>Vzdělávání asistentů - RYTMUS</a:t>
            </a:r>
            <a:endParaRPr lang="cs-CZ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Úvodní zaškolení ( informace a individuální potřeby dítěte, informace o organizaci, etice práce apod. )</a:t>
            </a:r>
          </a:p>
          <a:p>
            <a:r>
              <a:rPr lang="cs-CZ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Vzdělávání v rámci kurzu Asistenta pedagoga  ( 30-35hodin přednášek – doporučená témata vzhledem k určitému typu asistence, určuje koordinátor )</a:t>
            </a:r>
          </a:p>
        </p:txBody>
      </p:sp>
    </p:spTree>
    <p:extLst>
      <p:ext uri="{BB962C8B-B14F-4D97-AF65-F5344CB8AC3E}">
        <p14:creationId xmlns:p14="http://schemas.microsoft.com/office/powerpoint/2010/main" val="1420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rgbClr val="FFFF66"/>
          </a:solidFill>
        </p:spPr>
        <p:txBody>
          <a:bodyPr>
            <a:normAutofit/>
          </a:bodyPr>
          <a:lstStyle/>
          <a:p>
            <a:r>
              <a:rPr lang="cs-CZ" i="1" dirty="0" smtClean="0">
                <a:solidFill>
                  <a:schemeClr val="tx2">
                    <a:lumMod val="75000"/>
                  </a:schemeClr>
                </a:solidFill>
              </a:rPr>
              <a:t>Financování a role asistentů</a:t>
            </a:r>
            <a:endParaRPr lang="cs-CZ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Osobní asistent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cs-CZ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Financován MPSV</a:t>
            </a:r>
          </a:p>
          <a:p>
            <a:r>
              <a:rPr lang="cs-CZ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Zajišťují neziskové organizace, státní poskytovatelé, možnost i samostatného působení na ŽL, </a:t>
            </a:r>
            <a:r>
              <a:rPr lang="cs-CZ" i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rodiče přispívají ze zákona částkou 55-100,-/hod.</a:t>
            </a:r>
          </a:p>
          <a:p>
            <a:r>
              <a:rPr lang="cs-CZ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Náplň práce – podpora v samostatnosti, sebeobsluze, kontaktu s okolím, v běžném životě, v komunitě – </a:t>
            </a:r>
            <a:r>
              <a:rPr lang="cs-CZ" i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volný čas, mimo školu</a:t>
            </a:r>
            <a:endParaRPr lang="cs-CZ" i="1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Pedagogický asistent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Financován MŠMT</a:t>
            </a:r>
          </a:p>
          <a:p>
            <a:r>
              <a:rPr lang="cs-CZ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 dotace mohou žádat  a zaměstnávat jej pouze školy – </a:t>
            </a:r>
            <a:r>
              <a:rPr lang="cs-CZ" i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rodič nic nehradí </a:t>
            </a:r>
          </a:p>
          <a:p>
            <a:r>
              <a:rPr lang="cs-CZ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Většinou na doporučení poradenského centra</a:t>
            </a:r>
          </a:p>
          <a:p>
            <a:r>
              <a:rPr lang="cs-CZ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Náplň práce – podpora ve vzdělávání a individuální podpora v dalších oblastech ( sebeobsluha, komunikace…) – </a:t>
            </a:r>
            <a:r>
              <a:rPr lang="cs-CZ" i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pouze ve škole nebo škol. zařízeních</a:t>
            </a:r>
            <a:endParaRPr lang="cs-CZ" i="1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28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  <a:solidFill>
            <a:srgbClr val="FFFF66"/>
          </a:solidFill>
        </p:spPr>
        <p:txBody>
          <a:bodyPr>
            <a:normAutofit/>
          </a:bodyPr>
          <a:lstStyle/>
          <a:p>
            <a:r>
              <a:rPr lang="cs-CZ" i="1" dirty="0" smtClean="0">
                <a:solidFill>
                  <a:schemeClr val="tx2">
                    <a:lumMod val="75000"/>
                  </a:schemeClr>
                </a:solidFill>
              </a:rPr>
              <a:t>Práce asistentů v MŠ </a:t>
            </a:r>
            <a:endParaRPr lang="cs-CZ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Asistenti mají náplň práce kombinovanou, tedy osobní i pedagogický asistent </a:t>
            </a:r>
            <a:r>
              <a:rPr lang="cs-CZ" i="1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  ( </a:t>
            </a:r>
            <a:r>
              <a:rPr lang="cs-CZ" sz="26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podpora </a:t>
            </a:r>
            <a:r>
              <a:rPr lang="cs-CZ" sz="2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při </a:t>
            </a:r>
            <a:r>
              <a:rPr lang="cs-CZ" sz="26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ind</a:t>
            </a:r>
            <a:r>
              <a:rPr lang="cs-CZ" sz="2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činnostech</a:t>
            </a:r>
            <a:r>
              <a:rPr lang="cs-CZ" sz="26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cs-CZ" sz="2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vedení k </a:t>
            </a:r>
            <a:r>
              <a:rPr lang="cs-CZ" sz="26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samostatnosti- nácvik běžných dovedností ( oblékání, jídlo ), kontakt </a:t>
            </a:r>
            <a:r>
              <a:rPr lang="cs-CZ" sz="2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 </a:t>
            </a:r>
            <a:r>
              <a:rPr lang="cs-CZ" sz="26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vrstevníky ( veškerá komunikace a společenská pravidla ), rozvoj rozumových schopností, rozvíjení </a:t>
            </a:r>
            <a:r>
              <a:rPr lang="cs-CZ" sz="2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komunikačních </a:t>
            </a:r>
            <a:r>
              <a:rPr lang="cs-CZ" sz="26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prostředků + spolupráce </a:t>
            </a:r>
            <a:r>
              <a:rPr lang="cs-CZ" sz="2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 pedagogem ve třídě, příprava aktivit pro </a:t>
            </a:r>
            <a:r>
              <a:rPr lang="cs-CZ" sz="26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dítě + pokud je to možné asistent se věnuje </a:t>
            </a:r>
            <a:r>
              <a:rPr lang="cs-CZ" sz="2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 ostatním dětem a druhý pedagog může tak dítěti </a:t>
            </a:r>
            <a:r>
              <a:rPr lang="cs-CZ" sz="26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 </a:t>
            </a:r>
            <a:r>
              <a:rPr lang="cs-CZ" sz="2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SVP věnovat zvlášť svou </a:t>
            </a:r>
            <a:r>
              <a:rPr lang="cs-CZ" sz="26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pozornost, nastavení cílů + sledování i malých pokroků )</a:t>
            </a:r>
            <a:endParaRPr lang="cs-CZ" sz="26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02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66"/>
          </a:solidFill>
        </p:spPr>
        <p:txBody>
          <a:bodyPr/>
          <a:lstStyle/>
          <a:p>
            <a:r>
              <a:rPr lang="cs-CZ" i="1" dirty="0" smtClean="0">
                <a:solidFill>
                  <a:schemeClr val="tx2">
                    <a:lumMod val="75000"/>
                  </a:schemeClr>
                </a:solidFill>
              </a:rPr>
              <a:t>Vzdělání asistentů dle zákona</a:t>
            </a:r>
            <a:endParaRPr lang="cs-CZ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Upravuje zákon o pedagogických pracovnících – VŠ, VOŠ nebo SŠ se zaměřením na pedagogiku; v jiném případě rekvalifikační kurz AP;</a:t>
            </a:r>
          </a:p>
          <a:p>
            <a:r>
              <a:rPr lang="cs-CZ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Podporováno je také tzv. další vzdělávání </a:t>
            </a:r>
            <a:r>
              <a:rPr lang="cs-CZ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ped</a:t>
            </a:r>
            <a:r>
              <a:rPr lang="cs-CZ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pracovníků v systému DVPP ( akreditace MŠMT )</a:t>
            </a:r>
            <a:endParaRPr lang="cs-CZ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71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66"/>
          </a:solidFill>
        </p:spPr>
        <p:txBody>
          <a:bodyPr/>
          <a:lstStyle/>
          <a:p>
            <a:r>
              <a:rPr lang="cs-CZ" i="1" dirty="0" smtClean="0">
                <a:solidFill>
                  <a:schemeClr val="tx2">
                    <a:lumMod val="75000"/>
                  </a:schemeClr>
                </a:solidFill>
              </a:rPr>
              <a:t>Rekvalifikační kurz AP</a:t>
            </a:r>
            <a:endParaRPr lang="cs-CZ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120 hodin, akreditace u MŠMT</a:t>
            </a:r>
          </a:p>
          <a:p>
            <a:r>
              <a:rPr lang="cs-CZ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Obsah – principy inkluzivního vzdělávání, role AP, základy pedagogiky, psychologie a </a:t>
            </a:r>
            <a:r>
              <a:rPr lang="cs-CZ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spec</a:t>
            </a:r>
            <a:r>
              <a:rPr lang="cs-CZ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pedagogiky, efektivní vyučovací metody, úpravy učiva, možnosti pomůcek, formy hodnocení žáka, spolupráce mezi pedagogy, spolupráce s SPC a rodiči, zvládání krizových situací a první pomoc + 40hodin praxe</a:t>
            </a:r>
            <a:endParaRPr lang="cs-CZ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41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575</Words>
  <Application>Microsoft Office PowerPoint</Application>
  <PresentationFormat>Předvádění na obrazovce (4:3)</PresentationFormat>
  <Paragraphs>44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RYTMUS, o.p.s – od klienta k občanovi </vt:lpstr>
      <vt:lpstr>RYTMUS a jeho aktivity</vt:lpstr>
      <vt:lpstr>Osobní asistence</vt:lpstr>
      <vt:lpstr>Podmínky </vt:lpstr>
      <vt:lpstr>Vzdělávání asistentů - RYTMUS</vt:lpstr>
      <vt:lpstr>Financování a role asistentů</vt:lpstr>
      <vt:lpstr>Práce asistentů v MŠ </vt:lpstr>
      <vt:lpstr>Vzdělání asistentů dle zákona</vt:lpstr>
      <vt:lpstr>Rekvalifikační kurz AP</vt:lpstr>
      <vt:lpstr>Rytmus-záměr-inkluze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RYTMUS, o.p.s – od klienta k občanovi</dc:title>
  <dc:creator>michaela.frankova</dc:creator>
  <cp:lastModifiedBy>Hrklova</cp:lastModifiedBy>
  <cp:revision>10</cp:revision>
  <dcterms:created xsi:type="dcterms:W3CDTF">2014-02-10T13:00:10Z</dcterms:created>
  <dcterms:modified xsi:type="dcterms:W3CDTF">2014-02-11T07:33:40Z</dcterms:modified>
</cp:coreProperties>
</file>