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9" r:id="rId2"/>
    <p:sldId id="264" r:id="rId3"/>
    <p:sldId id="265" r:id="rId4"/>
    <p:sldId id="267" r:id="rId5"/>
    <p:sldId id="268" r:id="rId6"/>
    <p:sldId id="266" r:id="rId7"/>
    <p:sldId id="269" r:id="rId8"/>
    <p:sldId id="270" r:id="rId9"/>
    <p:sldId id="258" r:id="rId10"/>
    <p:sldId id="261" r:id="rId11"/>
    <p:sldId id="262" r:id="rId12"/>
    <p:sldId id="260" r:id="rId13"/>
    <p:sldId id="263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0875A-DA6E-45F1-BAA4-16FB2FF7AFEE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0D16E-6716-4C5D-9809-AF5C500785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331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25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53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30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13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29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3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14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29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80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8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98540-56BF-4FC0-92C5-96CBE81DF21C}" type="datetimeFigureOut">
              <a:rPr lang="cs-CZ" smtClean="0"/>
              <a:t>19.11.2013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35FA4-1AAA-4AED-BF29-FCFDC58AC5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14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enjaminekms@seznam.cz" TargetMode="External"/><Relationship Id="rId2" Type="http://schemas.openxmlformats.org/officeDocument/2006/relationships/hyperlink" Target="http://msbenjaminek.webnode.cz/pece-o-deti-do-7-let/akutni-pe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mailto:nada.plzakova@women-for-women.cz" TargetMode="External"/><Relationship Id="rId4" Type="http://schemas.openxmlformats.org/officeDocument/2006/relationships/hyperlink" Target="http://www.women-for-women.cz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67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99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r>
              <a:rPr lang="cs-CZ" sz="2000" u="sng" dirty="0" smtClean="0"/>
              <a:t>Rozsah kurzu:</a:t>
            </a:r>
          </a:p>
          <a:p>
            <a:r>
              <a:rPr lang="cs-CZ" sz="2000" dirty="0" smtClean="0"/>
              <a:t>Teoretická část 128h</a:t>
            </a:r>
          </a:p>
          <a:p>
            <a:r>
              <a:rPr lang="cs-CZ" sz="2000" dirty="0" smtClean="0"/>
              <a:t>Praktická část 64h (20h </a:t>
            </a:r>
            <a:r>
              <a:rPr lang="cs-CZ" sz="2000" dirty="0" err="1" smtClean="0"/>
              <a:t>jeselská</a:t>
            </a:r>
            <a:r>
              <a:rPr lang="cs-CZ" sz="2000" dirty="0" smtClean="0"/>
              <a:t> zařízení pro děti do 3 let; 44h </a:t>
            </a:r>
            <a:r>
              <a:rPr lang="cs-CZ" sz="2000" dirty="0" err="1" smtClean="0"/>
              <a:t>školková</a:t>
            </a:r>
            <a:r>
              <a:rPr lang="cs-CZ" sz="2000" dirty="0" smtClean="0"/>
              <a:t> zařízení pro děti od 3 let do předškolního věku)</a:t>
            </a:r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endParaRPr lang="cs-CZ" sz="2000" u="sng" dirty="0"/>
          </a:p>
          <a:p>
            <a:pPr marL="0" indent="0">
              <a:buNone/>
            </a:pPr>
            <a:r>
              <a:rPr lang="cs-CZ" sz="2000" u="sng" dirty="0" smtClean="0"/>
              <a:t>Doplňující informace:</a:t>
            </a:r>
          </a:p>
          <a:p>
            <a:r>
              <a:rPr lang="cs-CZ" sz="2000" dirty="0" smtClean="0"/>
              <a:t>EU hradí vzdělávání nikoli občerstvení = příspěvek každé účastnice </a:t>
            </a:r>
            <a:r>
              <a:rPr lang="cs-CZ" sz="2000" b="1" dirty="0" smtClean="0"/>
              <a:t>455,- Kč </a:t>
            </a:r>
            <a:r>
              <a:rPr lang="cs-CZ" sz="2000" dirty="0" smtClean="0"/>
              <a:t>(káva, čaj, mléko, sušenky); oběd ve vlastní režii</a:t>
            </a:r>
          </a:p>
          <a:p>
            <a:r>
              <a:rPr lang="cs-CZ" sz="2000" dirty="0" smtClean="0"/>
              <a:t>Velká skupina účastnic kurzu (cca 36 žen) = nutná disciplinovanost a samostudium</a:t>
            </a:r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769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Termíny:</a:t>
            </a:r>
          </a:p>
          <a:p>
            <a:r>
              <a:rPr lang="cs-CZ" sz="2000" dirty="0" smtClean="0"/>
              <a:t>Od 3.2. 2014 do 30.6.2014 (od 9h ráno max. na 8h)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u="sng" dirty="0" smtClean="0"/>
              <a:t>Místo konání:</a:t>
            </a:r>
          </a:p>
          <a:p>
            <a:pPr marL="0" indent="0">
              <a:buNone/>
            </a:pPr>
            <a:r>
              <a:rPr lang="cs-CZ" sz="2000" dirty="0" smtClean="0"/>
              <a:t>Budova staré radnice P-4, Táborská 500/30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u="sng" dirty="0" smtClean="0"/>
              <a:t>Co dodat na 1. setkání, pokud budete vybraná:</a:t>
            </a:r>
          </a:p>
          <a:p>
            <a:r>
              <a:rPr lang="cs-CZ" sz="2000" dirty="0" smtClean="0"/>
              <a:t>Potvrzení o trestní bezúhonnosti (nesmí být starší než 3 měsíce)</a:t>
            </a:r>
          </a:p>
          <a:p>
            <a:r>
              <a:rPr lang="cs-CZ" sz="2000" dirty="0" smtClean="0"/>
              <a:t>Zdravotní průkaz (vydává obvodní doktor, platí se)</a:t>
            </a:r>
          </a:p>
          <a:p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059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Nezajišťujeme hlídání dětí během teoretické ani praktické části!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u="sng" dirty="0" smtClean="0"/>
              <a:t>Možnosti:</a:t>
            </a:r>
          </a:p>
          <a:p>
            <a:r>
              <a:rPr lang="cs-CZ" sz="2000" b="1" dirty="0" smtClean="0"/>
              <a:t>Klub </a:t>
            </a:r>
            <a:r>
              <a:rPr lang="cs-CZ" sz="2000" b="1" dirty="0" err="1" smtClean="0"/>
              <a:t>Benjaminek</a:t>
            </a:r>
            <a:r>
              <a:rPr lang="cs-CZ" sz="2000" b="1" dirty="0" smtClean="0"/>
              <a:t> </a:t>
            </a:r>
            <a:r>
              <a:rPr lang="cs-CZ" sz="2000" dirty="0" smtClean="0"/>
              <a:t>na Hájích - hlídání dětí v jejich zařízení od 1,5 roku (v případě mladšího dítěte v domácím prostředí) ZDARMA z prostředků EU  - </a:t>
            </a:r>
            <a:r>
              <a:rPr lang="cs-CZ" sz="2000" dirty="0" smtClean="0">
                <a:hlinkClick r:id="rId2"/>
              </a:rPr>
              <a:t>http://msbenjaminek.webnode.cz/pece-o-deti-do-7-let/</a:t>
            </a:r>
            <a:r>
              <a:rPr lang="cs-CZ" sz="2000" dirty="0" err="1" smtClean="0">
                <a:hlinkClick r:id="rId2"/>
              </a:rPr>
              <a:t>akutni</a:t>
            </a:r>
            <a:r>
              <a:rPr lang="cs-CZ" sz="2000" dirty="0" smtClean="0">
                <a:hlinkClick r:id="rId2"/>
              </a:rPr>
              <a:t>-pece/</a:t>
            </a:r>
            <a:r>
              <a:rPr lang="cs-CZ" sz="2000" dirty="0" smtClean="0"/>
              <a:t>; </a:t>
            </a:r>
            <a:r>
              <a:rPr lang="cs-CZ" sz="2000" dirty="0" smtClean="0">
                <a:hlinkClick r:id="rId3"/>
              </a:rPr>
              <a:t>benjaminekms@seznam.cz</a:t>
            </a:r>
            <a:r>
              <a:rPr lang="cs-CZ" sz="2000" dirty="0" smtClean="0"/>
              <a:t>; 272912124, 739222742</a:t>
            </a:r>
          </a:p>
          <a:p>
            <a:r>
              <a:rPr lang="cs-CZ" sz="2000" b="1" dirty="0" smtClean="0"/>
              <a:t>Organizace </a:t>
            </a:r>
            <a:r>
              <a:rPr lang="cs-CZ" sz="2000" b="1" dirty="0" err="1" smtClean="0"/>
              <a:t>Women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for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women</a:t>
            </a:r>
            <a:r>
              <a:rPr lang="cs-CZ" sz="2000" b="1" dirty="0" smtClean="0"/>
              <a:t> </a:t>
            </a:r>
            <a:r>
              <a:rPr lang="cs-CZ" sz="2000" dirty="0" smtClean="0"/>
              <a:t>na Praze 1 (</a:t>
            </a:r>
            <a:r>
              <a:rPr lang="cs-CZ" sz="2000" dirty="0" smtClean="0">
                <a:hlinkClick r:id="rId4"/>
              </a:rPr>
              <a:t>http://www.women-for-women.cz/</a:t>
            </a:r>
            <a:r>
              <a:rPr lang="cs-CZ" sz="2000" dirty="0" smtClean="0"/>
              <a:t>; </a:t>
            </a:r>
            <a:r>
              <a:rPr lang="cs-CZ" sz="2000" dirty="0" smtClean="0">
                <a:hlinkClick r:id="rId5"/>
              </a:rPr>
              <a:t>nada.plzakova@women-for-women.cz</a:t>
            </a:r>
            <a:r>
              <a:rPr lang="cs-CZ" sz="2000" dirty="0" smtClean="0"/>
              <a:t>; 725 421 895) nabízí 3-5 míst pro děti od 1 do 6 let za 40,- Kč / h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354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Praxe:</a:t>
            </a:r>
          </a:p>
          <a:p>
            <a:pPr marL="0" indent="0">
              <a:buNone/>
            </a:pPr>
            <a:r>
              <a:rPr lang="cs-CZ" sz="2000" b="1" dirty="0" smtClean="0"/>
              <a:t>Zařízení pro děti od 3 let: </a:t>
            </a:r>
            <a:r>
              <a:rPr lang="cs-CZ" sz="2000" dirty="0" smtClean="0"/>
              <a:t>9 dní dopoledne (8-12) + 1 den celý (8-16) = celkem 44h </a:t>
            </a:r>
          </a:p>
          <a:p>
            <a:r>
              <a:rPr lang="cs-CZ" sz="2000" dirty="0" smtClean="0"/>
              <a:t>výběr konkrétního zařízení včetně termínů do 7.2.</a:t>
            </a:r>
          </a:p>
          <a:p>
            <a:r>
              <a:rPr lang="cs-CZ" sz="2000" dirty="0" smtClean="0"/>
              <a:t>první běh praxí již od 11.2. 2014 (ÚT-PÁ) </a:t>
            </a:r>
          </a:p>
          <a:p>
            <a:r>
              <a:rPr lang="cs-CZ" sz="2000" dirty="0" smtClean="0"/>
              <a:t>státní MŠ na P-4 (24h) a soukromá MŠ </a:t>
            </a:r>
            <a:r>
              <a:rPr lang="cs-CZ" sz="2000" dirty="0" err="1" smtClean="0"/>
              <a:t>Montessori</a:t>
            </a:r>
            <a:r>
              <a:rPr lang="cs-CZ" sz="2000" dirty="0" smtClean="0"/>
              <a:t> (20h)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Zařízení pro děti do 3 let: </a:t>
            </a:r>
            <a:r>
              <a:rPr lang="cs-CZ" sz="2000" dirty="0" smtClean="0"/>
              <a:t>5 dní dopoledne (8-12)</a:t>
            </a:r>
            <a:r>
              <a:rPr lang="cs-CZ" sz="2000" b="1" dirty="0" smtClean="0"/>
              <a:t> </a:t>
            </a:r>
            <a:r>
              <a:rPr lang="cs-CZ" sz="2000" dirty="0" smtClean="0"/>
              <a:t>od března do května</a:t>
            </a:r>
          </a:p>
          <a:p>
            <a:r>
              <a:rPr lang="cs-CZ" sz="2000" dirty="0" smtClean="0"/>
              <a:t>2 jesle MČ P-4 (Kotorská, Rabasova)</a:t>
            </a:r>
          </a:p>
          <a:p>
            <a:endParaRPr lang="cs-CZ" sz="20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55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solidFill>
                  <a:srgbClr val="00B050"/>
                </a:solidFill>
              </a:rPr>
              <a:t>Zkušenosti ze zahraničí</a:t>
            </a:r>
            <a:endParaRPr lang="cs-CZ" b="1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00413"/>
            <a:ext cx="295275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596" y="3315386"/>
            <a:ext cx="3307780" cy="2201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3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dirty="0" smtClean="0"/>
              <a:t>Ve všech námi navštívených zemích (Velká Británie, Polsko, Island):</a:t>
            </a:r>
          </a:p>
          <a:p>
            <a:r>
              <a:rPr lang="cs-CZ" sz="2000" dirty="0" smtClean="0"/>
              <a:t>se na péči a vzdělávání dětí podílejí nejen vysokoškolsky vzdělaní učitelé, ale i ASISTENTI/KY se vzděláním neuniverzitního tipu (např. na Islandu je to 56% všech zaměstnanců předškolních zařízeních)</a:t>
            </a:r>
          </a:p>
          <a:p>
            <a:r>
              <a:rPr lang="cs-CZ" sz="2000" dirty="0"/>
              <a:t>m</a:t>
            </a:r>
            <a:r>
              <a:rPr lang="cs-CZ" sz="2000" dirty="0" smtClean="0"/>
              <a:t>ají vypracované standardy kvality učení a péče o děti již od narození (v ČR Rámcový vzdělávací program pro předškolní vzdělávání, tzn. od 3 let do zahájení povinné školní docházky)</a:t>
            </a:r>
          </a:p>
          <a:p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553628"/>
            <a:ext cx="2541296" cy="170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20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Počet dětí na počet pečujícího personálu nepoměrně nižší </a:t>
            </a:r>
          </a:p>
          <a:p>
            <a:r>
              <a:rPr lang="cs-CZ" sz="2000" i="1" dirty="0" smtClean="0"/>
              <a:t>ČR</a:t>
            </a:r>
            <a:r>
              <a:rPr lang="cs-CZ" sz="2000" dirty="0" smtClean="0"/>
              <a:t> v MŠ až 28 dětí na 2 učitelky </a:t>
            </a:r>
          </a:p>
          <a:p>
            <a:r>
              <a:rPr lang="cs-CZ" sz="2000" i="1" dirty="0" smtClean="0"/>
              <a:t>Island</a:t>
            </a:r>
            <a:r>
              <a:rPr lang="cs-CZ" sz="2000" dirty="0" smtClean="0"/>
              <a:t> děti do 1 roku = 4; do 2 let = 5; do 3 let = 6; do 4 let = 8; do 5 let = 10 </a:t>
            </a:r>
          </a:p>
          <a:p>
            <a:r>
              <a:rPr lang="cs-CZ" sz="2000" i="1" dirty="0" smtClean="0"/>
              <a:t>Polsko</a:t>
            </a:r>
            <a:r>
              <a:rPr lang="cs-CZ" sz="2000" dirty="0" smtClean="0"/>
              <a:t> děti do 1 roku = 5; do 3 let = 8</a:t>
            </a:r>
          </a:p>
          <a:p>
            <a:r>
              <a:rPr lang="cs-CZ" sz="2000" i="1" dirty="0" smtClean="0"/>
              <a:t>Anglie</a:t>
            </a:r>
            <a:r>
              <a:rPr lang="cs-CZ" sz="2000" dirty="0" smtClean="0"/>
              <a:t> do 2 let = 3; do 3 let = 4; od 3 let = 8</a:t>
            </a:r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365104"/>
            <a:ext cx="3024336" cy="203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59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78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Důležitá výběrová kritéria do předškolních zařízeních: </a:t>
            </a:r>
          </a:p>
          <a:p>
            <a:r>
              <a:rPr lang="cs-CZ" sz="2000" i="1" dirty="0" smtClean="0"/>
              <a:t>Island</a:t>
            </a:r>
            <a:r>
              <a:rPr lang="cs-CZ" sz="2000" dirty="0" smtClean="0"/>
              <a:t> = handicapovaní rodiče; děti se speciálními potřebami; děti zaměstnance předškolního zařízení</a:t>
            </a:r>
          </a:p>
          <a:p>
            <a:r>
              <a:rPr lang="cs-CZ" sz="2000" i="1" dirty="0" smtClean="0"/>
              <a:t>Polsko</a:t>
            </a:r>
            <a:r>
              <a:rPr lang="cs-CZ" sz="2000" dirty="0" smtClean="0"/>
              <a:t> = neúplná rodina; děti z pěstounské péče; handicapovaní rodiče; další dítě v zařízení</a:t>
            </a:r>
          </a:p>
          <a:p>
            <a:r>
              <a:rPr lang="cs-CZ" sz="2000" i="1" dirty="0" smtClean="0"/>
              <a:t>Velká Británie</a:t>
            </a:r>
            <a:r>
              <a:rPr lang="cs-CZ" sz="2000" dirty="0" smtClean="0"/>
              <a:t> = děti ze sociálně slabších rodin; děti se speciálními potřebami; děti z blízkého okolí</a:t>
            </a:r>
            <a:endParaRPr lang="cs-CZ" sz="2000" i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945631"/>
            <a:ext cx="4464496" cy="1651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32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dirty="0" smtClean="0"/>
              <a:t>Zajímavosti z Islandu</a:t>
            </a:r>
          </a:p>
          <a:p>
            <a:r>
              <a:rPr lang="cs-CZ" sz="2000" dirty="0" smtClean="0"/>
              <a:t>všechny děti od 2 let nárok na umístění v zařízení předškolní péče</a:t>
            </a:r>
          </a:p>
          <a:p>
            <a:r>
              <a:rPr lang="cs-CZ" sz="2000" dirty="0"/>
              <a:t>s</a:t>
            </a:r>
            <a:r>
              <a:rPr lang="cs-CZ" sz="2000" dirty="0" smtClean="0"/>
              <a:t>naží se max. integrovat děti se speciálními potřebami – nárok na asistenta/ku k takovému dítěti záleží na závažnosti jeho handicapu, často </a:t>
            </a:r>
            <a:r>
              <a:rPr lang="cs-CZ" sz="2000" dirty="0" smtClean="0">
                <a:latin typeface="+mj-lt"/>
                <a:ea typeface="Verdana" pitchFamily="34" charset="0"/>
                <a:cs typeface="Verdana" pitchFamily="34" charset="0"/>
              </a:rPr>
              <a:t>na celodenní docházku do zařízení (platí město) </a:t>
            </a:r>
          </a:p>
          <a:p>
            <a:pPr marL="0" indent="0">
              <a:buNone/>
            </a:pPr>
            <a:endParaRPr lang="cs-CZ" sz="20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293096"/>
            <a:ext cx="2736304" cy="181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81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dirty="0" smtClean="0"/>
              <a:t>Zajímavosti z Polska</a:t>
            </a:r>
          </a:p>
          <a:p>
            <a:pPr marL="0" indent="0" algn="ctr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Pravomoci rady rodičů v předškolních zařízeních:</a:t>
            </a:r>
          </a:p>
          <a:p>
            <a:r>
              <a:rPr lang="cs-CZ" sz="2000" dirty="0"/>
              <a:t>z</a:t>
            </a:r>
            <a:r>
              <a:rPr lang="cs-CZ" sz="2000" dirty="0" smtClean="0"/>
              <a:t>ástupce v přijímající komisi</a:t>
            </a:r>
          </a:p>
          <a:p>
            <a:r>
              <a:rPr lang="cs-CZ" sz="2000" dirty="0" smtClean="0"/>
              <a:t>názor při hodnocení ředitele zařízení</a:t>
            </a:r>
          </a:p>
          <a:p>
            <a:r>
              <a:rPr lang="cs-CZ" sz="2000" dirty="0"/>
              <a:t>o</a:t>
            </a:r>
            <a:r>
              <a:rPr lang="cs-CZ" sz="2000" dirty="0" smtClean="0"/>
              <a:t>vlivňují školní vzdělávací program</a:t>
            </a:r>
          </a:p>
          <a:p>
            <a:r>
              <a:rPr lang="cs-CZ" sz="2000" dirty="0"/>
              <a:t>h</a:t>
            </a:r>
            <a:r>
              <a:rPr lang="cs-CZ" sz="2000" dirty="0" smtClean="0"/>
              <a:t>odnotí ředitele a učitele při přechodu na vyšší stupeň kariérního žebříčku</a:t>
            </a:r>
          </a:p>
          <a:p>
            <a:r>
              <a:rPr lang="cs-CZ" sz="2000" dirty="0"/>
              <a:t>o</a:t>
            </a:r>
            <a:r>
              <a:rPr lang="cs-CZ" sz="2000" dirty="0" smtClean="0"/>
              <a:t>rganizují akce pro rodiny (např. pikniky)</a:t>
            </a:r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538515"/>
            <a:ext cx="2590510" cy="173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80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dirty="0" smtClean="0"/>
              <a:t>Zajímavosti z Velké Británie</a:t>
            </a:r>
          </a:p>
          <a:p>
            <a:pPr marL="0" indent="0">
              <a:buNone/>
            </a:pPr>
            <a:r>
              <a:rPr lang="cs-CZ" sz="2000" dirty="0" smtClean="0"/>
              <a:t>Děti do 14 let nesmí být ze </a:t>
            </a:r>
            <a:r>
              <a:rPr lang="cs-CZ" sz="2000" dirty="0"/>
              <a:t>zákona ponechány bez dozoru dospělého např. ani během nemoci či jednodenních prázdnin (i proto je velmi rozšířené využívání au-pair, jakožto velmi levné pracovní síly – není nutné za ní odvádět zdravotní ani sociální pojištění, bydlí přímo v rodině, kde většinou kromě péče o děti, uklízí domácnost a vaří</a:t>
            </a:r>
            <a:r>
              <a:rPr lang="cs-CZ" sz="2000" dirty="0" smtClean="0"/>
              <a:t>).</a:t>
            </a:r>
            <a:endParaRPr lang="cs-CZ" sz="2000" dirty="0"/>
          </a:p>
          <a:p>
            <a:pPr marL="0" indent="0">
              <a:buNone/>
            </a:pPr>
            <a:endParaRPr lang="cs-CZ" sz="2000" b="1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365104"/>
            <a:ext cx="3314595" cy="220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3606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5456" y="2492374"/>
            <a:ext cx="8229600" cy="396096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sz="3800" b="1" dirty="0" smtClean="0">
                <a:solidFill>
                  <a:srgbClr val="00B050"/>
                </a:solidFill>
              </a:rPr>
              <a:t>Informace ke kurzu Asistentka v předškolní péči</a:t>
            </a:r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r>
              <a:rPr lang="cs-CZ" sz="2000" u="sng" dirty="0" smtClean="0"/>
              <a:t>Počet přihlášených</a:t>
            </a:r>
            <a:r>
              <a:rPr lang="cs-CZ" sz="2000" dirty="0" smtClean="0"/>
              <a:t>: 122 žen (50 žen 50+ a 72 žen s dětmi do 15 let)</a:t>
            </a:r>
          </a:p>
          <a:p>
            <a:pPr marL="0" indent="0">
              <a:buNone/>
            </a:pPr>
            <a:endParaRPr lang="cs-CZ" sz="2000" u="sng" dirty="0"/>
          </a:p>
          <a:p>
            <a:pPr marL="0" indent="0">
              <a:buNone/>
            </a:pPr>
            <a:r>
              <a:rPr lang="cs-CZ" sz="2000" u="sng" dirty="0" smtClean="0"/>
              <a:t>Počet pozvaných do 2. kola: </a:t>
            </a:r>
            <a:r>
              <a:rPr lang="cs-CZ" sz="2000" dirty="0" smtClean="0"/>
              <a:t>52 žen (21 žen 50+ a 31 žen s dětmi do 15 let)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u="sng" dirty="0" smtClean="0"/>
              <a:t>Počet vybíraných do kurzu:</a:t>
            </a:r>
            <a:r>
              <a:rPr lang="cs-CZ" sz="2000" dirty="0" smtClean="0"/>
              <a:t> 30 žen (+6 náhradnic)</a:t>
            </a:r>
            <a:endParaRPr lang="cs-CZ" sz="2000" u="sng" dirty="0" smtClean="0"/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r>
              <a:rPr lang="cs-CZ" sz="2000" u="sng" dirty="0" smtClean="0"/>
              <a:t>Výběrová kritéria:</a:t>
            </a:r>
          </a:p>
          <a:p>
            <a:r>
              <a:rPr lang="cs-CZ" sz="2000" dirty="0" smtClean="0"/>
              <a:t>Žena s dítětem/dětmi do 15 let</a:t>
            </a:r>
          </a:p>
          <a:p>
            <a:r>
              <a:rPr lang="cs-CZ" sz="2000" dirty="0" smtClean="0"/>
              <a:t>Žena v předdůchodovém věku (50+)</a:t>
            </a:r>
          </a:p>
          <a:p>
            <a:r>
              <a:rPr lang="cs-CZ" sz="2000" dirty="0" smtClean="0"/>
              <a:t>Trvalý pobyt v Praze / výdělečná činnost na území Prahy min. 188h</a:t>
            </a:r>
          </a:p>
          <a:p>
            <a:r>
              <a:rPr lang="cs-CZ" sz="2000" dirty="0" smtClean="0"/>
              <a:t>Motivace a snaha uplatnit získané znalosti v praxi</a:t>
            </a:r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04709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711</Words>
  <Application>Microsoft Office PowerPoint</Application>
  <PresentationFormat>Předvádění na obrazovce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</dc:title>
  <dc:creator>Hrklova</dc:creator>
  <cp:lastModifiedBy>Hrklova</cp:lastModifiedBy>
  <cp:revision>34</cp:revision>
  <cp:lastPrinted>2013-11-19T14:50:31Z</cp:lastPrinted>
  <dcterms:created xsi:type="dcterms:W3CDTF">2013-11-19T08:42:59Z</dcterms:created>
  <dcterms:modified xsi:type="dcterms:W3CDTF">2013-11-19T19:36:35Z</dcterms:modified>
</cp:coreProperties>
</file>